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560" r:id="rId5"/>
    <p:sldId id="562" r:id="rId6"/>
    <p:sldId id="579" r:id="rId7"/>
    <p:sldId id="573" r:id="rId8"/>
    <p:sldId id="574" r:id="rId9"/>
    <p:sldId id="575" r:id="rId10"/>
    <p:sldId id="576" r:id="rId11"/>
    <p:sldId id="577" r:id="rId12"/>
    <p:sldId id="277" r:id="rId13"/>
    <p:sldId id="733" r:id="rId14"/>
    <p:sldId id="727" r:id="rId15"/>
    <p:sldId id="725" r:id="rId16"/>
    <p:sldId id="728" r:id="rId17"/>
    <p:sldId id="730" r:id="rId18"/>
    <p:sldId id="731" r:id="rId19"/>
  </p:sldIdLst>
  <p:sldSz cx="9144000" cy="5143500" type="screen16x9"/>
  <p:notesSz cx="10018713" cy="6888163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EB Garamond" panose="00000500000000000000" pitchFamily="2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gWIeEOM5PX0jG3H4DF99WFmxMHc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inab Ouardirhi" initials="ZO" lastIdx="2" clrIdx="0">
    <p:extLst>
      <p:ext uri="{19B8F6BF-5375-455C-9EA6-DF929625EA0E}">
        <p15:presenceInfo xmlns:p15="http://schemas.microsoft.com/office/powerpoint/2012/main" userId="8537f902694311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CA6"/>
    <a:srgbClr val="E7610F"/>
    <a:srgbClr val="F04E37"/>
    <a:srgbClr val="C7CBCB"/>
    <a:srgbClr val="549E39"/>
    <a:srgbClr val="FBECD7"/>
    <a:srgbClr val="E57979"/>
    <a:srgbClr val="FFFF2F"/>
    <a:srgbClr val="FFA9A9"/>
    <a:srgbClr val="FF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4BAAD4-B9AE-46D9-962C-8CCAED32E3BB}">
  <a:tblStyle styleId="{BD4BAAD4-B9AE-46D9-962C-8CCAED32E3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9718" autoAdjust="0"/>
  </p:normalViewPr>
  <p:slideViewPr>
    <p:cSldViewPr snapToGrid="0">
      <p:cViewPr varScale="1">
        <p:scale>
          <a:sx n="62" d="100"/>
          <a:sy n="62" d="100"/>
        </p:scale>
        <p:origin x="2050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89" Type="http://customschemas.google.com/relationships/presentationmetadata" Target="metadata"/><Relationship Id="rId7" Type="http://schemas.openxmlformats.org/officeDocument/2006/relationships/slide" Target="slides/slide3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90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4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C0CF1F-3EB8-A926-F1C8-A6DCEABFA4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1442" cy="345604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B0025-396D-59E4-4B75-9AE17DEF1B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74952" y="1"/>
            <a:ext cx="4341442" cy="345604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D11A8EEE-6999-461B-A42D-08450BEFF33E}" type="datetimeFigureOut">
              <a:rPr lang="en-BE" smtClean="0"/>
              <a:t>10/30/2025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79775-0500-F981-1F14-EE99C37939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1442" cy="34560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8C505-B259-2F9E-C8E3-395B34258C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74952" y="6542560"/>
            <a:ext cx="4341442" cy="34560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C5C12787-BEF1-47CC-9CE2-1E585467D181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0186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5813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01872" y="3271878"/>
            <a:ext cx="801497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96591" rIns="96591" bIns="96591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5813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1001872" y="3271878"/>
            <a:ext cx="801497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96591" rIns="96591" bIns="96591" anchor="t" anchorCtr="0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A9BBA7C2-9A59-C688-367A-1B5C5BB95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>
            <a:extLst>
              <a:ext uri="{FF2B5EF4-FFF2-40B4-BE49-F238E27FC236}">
                <a16:creationId xmlns:a16="http://schemas.microsoft.com/office/drawing/2014/main" id="{5CABFC86-6AAB-CAA6-FBF8-AD538E2B70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5813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>
            <a:extLst>
              <a:ext uri="{FF2B5EF4-FFF2-40B4-BE49-F238E27FC236}">
                <a16:creationId xmlns:a16="http://schemas.microsoft.com/office/drawing/2014/main" id="{EC348957-2CB9-A1C3-B13A-0F5AA59FED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872" y="3271878"/>
            <a:ext cx="8014970" cy="309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91" tIns="96591" rIns="96591" bIns="96591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1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ABF2E-2B0B-67F6-44E4-8BDEEB928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75617-0680-3BB1-796D-818B91D94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532A3-DCF5-3A99-C7A6-2BAE093CC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919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750FA-834C-533A-D624-A2FB1693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85825-9316-8C97-AD41-DE24BC6EB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7EDE0-6E0A-AF59-ED52-C0DBA7B11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4891E-CEF7-CC73-6D64-2636B70F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C4EB6-86DD-0FD2-1488-D50C23D39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AE539-25EB-616C-EC7D-E87521304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57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69FD6-330A-EBF0-B843-D901C0884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E1B6A-B8A2-785F-5544-9896C7661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95C97-F832-2A79-B866-115264D1C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5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D4DCA-012B-5144-5AA2-F1491ACE8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9494D-9A74-5E3A-4648-EC8F9AFB5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9F740-6EF2-D292-F88A-A9A326AEF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5975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F9402-A69E-3C28-7301-EADBEF76B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FFA519-7717-FD75-F10C-6F8058C33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638C5-0467-FAA1-F585-02A00A45F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2817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EEF20-7FAA-82AC-583C-3A033AA47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57B0D-611F-AF38-E338-6C57A9DAA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7D70B-A6AD-529E-DD5E-525875C0E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2890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D0F4F-E31E-9011-BD70-7F6F0DE16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4FC97-38B6-F566-21C5-647AC7023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20D948-13B4-73DD-A738-08DCEF6B8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sz="1000" b="1" dirty="0"/>
          </a:p>
        </p:txBody>
      </p:sp>
    </p:spTree>
    <p:extLst>
      <p:ext uri="{BB962C8B-B14F-4D97-AF65-F5344CB8AC3E}">
        <p14:creationId xmlns:p14="http://schemas.microsoft.com/office/powerpoint/2010/main" val="204495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C6B78-98D0-6345-3D70-6EC46E61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AB7DC-C5E2-D41D-277C-EDFBEAA36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80F3D4-3ECF-FA7D-B9AF-79BCB9105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7593" indent="0">
              <a:buNone/>
            </a:pP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633577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52BC6-56DA-6552-4129-BDF53CF21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F01AB-3F75-DC54-E5B5-196E4D097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B4567-3D53-F734-ADD8-B58244D6E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9A7EE-7255-FC60-0029-01C02AB7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F0307-D51E-BED0-0912-DE9876C9F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CD4CFA-5A95-8DF0-DB0E-C6A3B8BC5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0470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1450" y="515938"/>
            <a:ext cx="4595813" cy="2584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6606" tIns="48303" rIns="96606" bIns="48303"/>
          <a:lstStyle/>
          <a:p>
            <a:fld id="{7B3D84A0-341A-4B17-9100-8FD5696EE7AF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030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9" name="Google Shape;119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1" name="Google Shape;141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9" name="Google Shape;149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5" name="Google Shape;155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26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35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90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1D902-F564-A3C2-A8D1-F6568FBBBC4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425362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4" r:id="rId5"/>
    <p:sldLayoutId id="2147483665" r:id="rId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oad.hani@umons.ac.b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oad.hani@umons.ac.b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orbi.umons.ac.be/bitstream/20.500.12907/52353/1/136497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www.sciencedirect.com/science/article/pii/S2589004224021813" TargetMode="External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hyperlink" Target="https://www.sciencedirect.com/science/article/pii/S1353802024010666" TargetMode="External"/><Relationship Id="rId4" Type="http://schemas.openxmlformats.org/officeDocument/2006/relationships/hyperlink" Target="https://movementdisorders.onlinelibrary.wiley.com/doi/full/10.1002/mds.3003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8;p13">
            <a:extLst>
              <a:ext uri="{FF2B5EF4-FFF2-40B4-BE49-F238E27FC236}">
                <a16:creationId xmlns:a16="http://schemas.microsoft.com/office/drawing/2014/main" id="{EDB34D6E-0BE9-4E17-BF5A-078EE57AD797}"/>
              </a:ext>
            </a:extLst>
          </p:cNvPr>
          <p:cNvSpPr txBox="1">
            <a:spLocks/>
          </p:cNvSpPr>
          <p:nvPr/>
        </p:nvSpPr>
        <p:spPr>
          <a:xfrm>
            <a:off x="942427" y="1720893"/>
            <a:ext cx="7319829" cy="10263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</a:pPr>
            <a:endParaRPr lang="fr-FR" sz="2800">
              <a:solidFill>
                <a:schemeClr val="tx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" name="Google Shape;128;p13">
            <a:extLst>
              <a:ext uri="{FF2B5EF4-FFF2-40B4-BE49-F238E27FC236}">
                <a16:creationId xmlns:a16="http://schemas.microsoft.com/office/drawing/2014/main" id="{1D63B7D9-F4B1-4531-BE26-86BFD8092545}"/>
              </a:ext>
            </a:extLst>
          </p:cNvPr>
          <p:cNvSpPr txBox="1">
            <a:spLocks/>
          </p:cNvSpPr>
          <p:nvPr/>
        </p:nvSpPr>
        <p:spPr>
          <a:xfrm>
            <a:off x="1391462" y="1757432"/>
            <a:ext cx="6421758" cy="100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cap="small">
                <a:solidFill>
                  <a:srgbClr val="002060"/>
                </a:solidFill>
              </a:rPr>
              <a:t>AI-Driven Disease Progression Modeling for Parkinson's Disease Bridging Clinical Phenotypes and Molecular Pathways</a:t>
            </a:r>
            <a:endParaRPr lang="fr-FR" sz="1800" b="1" cap="small">
              <a:solidFill>
                <a:srgbClr val="002060"/>
              </a:solidFill>
              <a:sym typeface="EB Garamond"/>
            </a:endParaRPr>
          </a:p>
        </p:txBody>
      </p:sp>
      <p:sp>
        <p:nvSpPr>
          <p:cNvPr id="3" name="Google Shape;197;p1">
            <a:extLst>
              <a:ext uri="{FF2B5EF4-FFF2-40B4-BE49-F238E27FC236}">
                <a16:creationId xmlns:a16="http://schemas.microsoft.com/office/drawing/2014/main" id="{0AEF3986-2855-5172-A249-063C44992EB2}"/>
              </a:ext>
            </a:extLst>
          </p:cNvPr>
          <p:cNvSpPr/>
          <p:nvPr/>
        </p:nvSpPr>
        <p:spPr>
          <a:xfrm>
            <a:off x="2061185" y="3579230"/>
            <a:ext cx="5021629" cy="69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sz="1800" b="0" i="0" u="none" strike="noStrike" cap="none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Presented by 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66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sz="1800" b="1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Moad Hani, MSc</a:t>
            </a:r>
          </a:p>
          <a:p>
            <a:pPr lvl="0" algn="ctr">
              <a:spcBef>
                <a:spcPts val="566"/>
              </a:spcBef>
              <a:buSzPts val="1600"/>
            </a:pPr>
            <a:r>
              <a:rPr lang="en-US" sz="1200"/>
              <a:t>PhD Research and Teaching Assistant | University of Mons (UMONS), Belgium </a:t>
            </a:r>
          </a:p>
          <a:p>
            <a:pPr lvl="0" algn="ctr">
              <a:spcBef>
                <a:spcPts val="566"/>
              </a:spcBef>
              <a:buSzPts val="1600"/>
            </a:pPr>
            <a:r>
              <a:rPr lang="en-US" sz="1200"/>
              <a:t>Expected Defense: September 2026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10848-28C4-EFCE-5D0D-6F171557874A}"/>
              </a:ext>
            </a:extLst>
          </p:cNvPr>
          <p:cNvSpPr/>
          <p:nvPr/>
        </p:nvSpPr>
        <p:spPr>
          <a:xfrm>
            <a:off x="1" y="2914646"/>
            <a:ext cx="914399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cap="small">
                <a:solidFill>
                  <a:schemeClr val="bg2">
                    <a:lumMod val="10000"/>
                  </a:schemeClr>
                </a:solidFill>
              </a:rPr>
              <a:t>Internship project</a:t>
            </a:r>
          </a:p>
          <a:p>
            <a:pPr algn="ctr"/>
            <a:r>
              <a:rPr lang="en-US" sz="1800" b="1" cap="small">
                <a:solidFill>
                  <a:schemeClr val="accent1">
                    <a:lumMod val="75000"/>
                  </a:schemeClr>
                </a:solidFill>
              </a:rPr>
              <a:t>Patient stratification  •  Longitudinal clustering • Fairness-Aware algorithm </a:t>
            </a:r>
            <a:endParaRPr lang="fr-FR" altLang="fr-FR" sz="1800" b="1" cap="small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EA7164-1206-307A-1D36-50E4A89A4DFD}"/>
              </a:ext>
            </a:extLst>
          </p:cNvPr>
          <p:cNvSpPr/>
          <p:nvPr/>
        </p:nvSpPr>
        <p:spPr>
          <a:xfrm>
            <a:off x="1" y="1053185"/>
            <a:ext cx="914399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cap="small">
                <a:solidFill>
                  <a:srgbClr val="E7610F"/>
                </a:solidFill>
              </a:rPr>
              <a:t>Internship Interview</a:t>
            </a:r>
            <a:endParaRPr lang="fr-FR" altLang="fr-FR" sz="2400" b="1" cap="small">
              <a:solidFill>
                <a:srgbClr val="E7610F"/>
              </a:solidFill>
            </a:endParaRPr>
          </a:p>
        </p:txBody>
      </p:sp>
      <p:sp>
        <p:nvSpPr>
          <p:cNvPr id="10" name="Google Shape;197;p1">
            <a:extLst>
              <a:ext uri="{FF2B5EF4-FFF2-40B4-BE49-F238E27FC236}">
                <a16:creationId xmlns:a16="http://schemas.microsoft.com/office/drawing/2014/main" id="{76010C3F-3A4B-AC12-BAAD-5E47174740B1}"/>
              </a:ext>
            </a:extLst>
          </p:cNvPr>
          <p:cNvSpPr/>
          <p:nvPr/>
        </p:nvSpPr>
        <p:spPr>
          <a:xfrm>
            <a:off x="2683458" y="4871796"/>
            <a:ext cx="3769772" cy="429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u="none" strike="noStrike" cap="none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moad.hani@umons.ac.be</a:t>
            </a:r>
            <a:endParaRPr lang="en-US" sz="1200" b="1" i="0" u="none" strike="noStrike" cap="none">
              <a:solidFill>
                <a:srgbClr val="3B38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fr-FR" sz="1200" b="1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fr-FR"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Luxembourg Institute of Health (LIH)">
            <a:extLst>
              <a:ext uri="{FF2B5EF4-FFF2-40B4-BE49-F238E27FC236}">
                <a16:creationId xmlns:a16="http://schemas.microsoft.com/office/drawing/2014/main" id="{3620AEAA-2767-BF44-0FCB-2A280988E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28977" r="12173" b="31458"/>
          <a:stretch>
            <a:fillRect/>
          </a:stretch>
        </p:blipFill>
        <p:spPr bwMode="auto">
          <a:xfrm>
            <a:off x="6936581" y="40933"/>
            <a:ext cx="2207419" cy="84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1A893B7-F8A2-BD32-8CC3-72C793690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29" y="122352"/>
            <a:ext cx="1283812" cy="461871"/>
          </a:xfrm>
          <a:prstGeom prst="rect">
            <a:avLst/>
          </a:prstGeom>
        </p:spPr>
      </p:pic>
      <p:pic>
        <p:nvPicPr>
          <p:cNvPr id="4" name="object 21">
            <a:extLst>
              <a:ext uri="{FF2B5EF4-FFF2-40B4-BE49-F238E27FC236}">
                <a16:creationId xmlns:a16="http://schemas.microsoft.com/office/drawing/2014/main" id="{D3900E93-1423-3D4D-1909-16C65ABE6BC0}"/>
              </a:ext>
            </a:extLst>
          </p:cNvPr>
          <p:cNvPicPr/>
          <p:nvPr/>
        </p:nvPicPr>
        <p:blipFill>
          <a:blip r:embed="rId6" cstate="print"/>
          <a:srcRect r="55305" b="61069"/>
          <a:stretch>
            <a:fillRect/>
          </a:stretch>
        </p:blipFill>
        <p:spPr>
          <a:xfrm>
            <a:off x="3377780" y="-10620"/>
            <a:ext cx="2021661" cy="1063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AA3E3310-D30A-A7AE-68A4-763664B4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8;p13">
            <a:extLst>
              <a:ext uri="{FF2B5EF4-FFF2-40B4-BE49-F238E27FC236}">
                <a16:creationId xmlns:a16="http://schemas.microsoft.com/office/drawing/2014/main" id="{841CB104-E834-B565-4C28-E315878A5CBD}"/>
              </a:ext>
            </a:extLst>
          </p:cNvPr>
          <p:cNvSpPr txBox="1">
            <a:spLocks/>
          </p:cNvSpPr>
          <p:nvPr/>
        </p:nvSpPr>
        <p:spPr>
          <a:xfrm>
            <a:off x="942427" y="1720893"/>
            <a:ext cx="7319829" cy="10263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</a:pPr>
            <a:endParaRPr lang="fr-FR" sz="2800">
              <a:solidFill>
                <a:schemeClr val="tx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" name="Google Shape;128;p13">
            <a:extLst>
              <a:ext uri="{FF2B5EF4-FFF2-40B4-BE49-F238E27FC236}">
                <a16:creationId xmlns:a16="http://schemas.microsoft.com/office/drawing/2014/main" id="{546CB641-A0F5-DC73-2D4D-4E025C89F820}"/>
              </a:ext>
            </a:extLst>
          </p:cNvPr>
          <p:cNvSpPr txBox="1">
            <a:spLocks/>
          </p:cNvSpPr>
          <p:nvPr/>
        </p:nvSpPr>
        <p:spPr>
          <a:xfrm>
            <a:off x="1391462" y="1757432"/>
            <a:ext cx="6421758" cy="100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cap="small">
                <a:solidFill>
                  <a:srgbClr val="002060"/>
                </a:solidFill>
              </a:rPr>
              <a:t>AI-Driven Disease Progression Modeling for Parkinson's Disease Bridging Clinical Phenotypes and Molecular Pathways</a:t>
            </a:r>
            <a:endParaRPr lang="fr-FR" sz="1800" b="1" cap="small">
              <a:solidFill>
                <a:srgbClr val="002060"/>
              </a:solidFill>
              <a:sym typeface="EB Garamond"/>
            </a:endParaRPr>
          </a:p>
        </p:txBody>
      </p:sp>
      <p:sp>
        <p:nvSpPr>
          <p:cNvPr id="3" name="Google Shape;197;p1">
            <a:extLst>
              <a:ext uri="{FF2B5EF4-FFF2-40B4-BE49-F238E27FC236}">
                <a16:creationId xmlns:a16="http://schemas.microsoft.com/office/drawing/2014/main" id="{DD300A9A-A827-17AE-73ED-7A2F777E92F2}"/>
              </a:ext>
            </a:extLst>
          </p:cNvPr>
          <p:cNvSpPr/>
          <p:nvPr/>
        </p:nvSpPr>
        <p:spPr>
          <a:xfrm>
            <a:off x="2061185" y="3579230"/>
            <a:ext cx="5021629" cy="69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sz="1800" b="0" i="0" u="none" strike="noStrike" cap="none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Presented by 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66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" sz="1800" b="1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Moad Hani, MSc</a:t>
            </a:r>
          </a:p>
          <a:p>
            <a:pPr lvl="0" algn="ctr">
              <a:spcBef>
                <a:spcPts val="566"/>
              </a:spcBef>
              <a:buSzPts val="1600"/>
            </a:pPr>
            <a:r>
              <a:rPr lang="en-US" sz="1200"/>
              <a:t>PhD Research and Teaching Assistant | University of Mons (UMONS), Belgium </a:t>
            </a:r>
          </a:p>
          <a:p>
            <a:pPr lvl="0" algn="ctr">
              <a:spcBef>
                <a:spcPts val="566"/>
              </a:spcBef>
              <a:buSzPts val="1600"/>
            </a:pPr>
            <a:r>
              <a:rPr lang="en-US" sz="1200"/>
              <a:t>Expected Defense: September 2026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DD3D4B-9325-EC70-656B-4E60F47B9D95}"/>
              </a:ext>
            </a:extLst>
          </p:cNvPr>
          <p:cNvSpPr/>
          <p:nvPr/>
        </p:nvSpPr>
        <p:spPr>
          <a:xfrm>
            <a:off x="1" y="2914646"/>
            <a:ext cx="914399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cap="small">
                <a:solidFill>
                  <a:schemeClr val="bg2">
                    <a:lumMod val="10000"/>
                  </a:schemeClr>
                </a:solidFill>
              </a:rPr>
              <a:t>Internship project</a:t>
            </a:r>
          </a:p>
          <a:p>
            <a:pPr algn="ctr"/>
            <a:r>
              <a:rPr lang="en-US" sz="1800" b="1" cap="small">
                <a:solidFill>
                  <a:schemeClr val="accent1">
                    <a:lumMod val="75000"/>
                  </a:schemeClr>
                </a:solidFill>
              </a:rPr>
              <a:t>Patient stratification  •  Longitudinal clustering • Fairness-Aware algorithm </a:t>
            </a:r>
            <a:endParaRPr lang="fr-FR" altLang="fr-FR" sz="1800" b="1" cap="small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91D5C-BF51-1D7C-AD3D-1CC4F8DE7904}"/>
              </a:ext>
            </a:extLst>
          </p:cNvPr>
          <p:cNvSpPr/>
          <p:nvPr/>
        </p:nvSpPr>
        <p:spPr>
          <a:xfrm>
            <a:off x="1" y="1053185"/>
            <a:ext cx="914399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cap="small">
                <a:solidFill>
                  <a:srgbClr val="E7610F"/>
                </a:solidFill>
              </a:rPr>
              <a:t>Internship Interview</a:t>
            </a:r>
            <a:endParaRPr lang="fr-FR" altLang="fr-FR" sz="2400" b="1" cap="small">
              <a:solidFill>
                <a:srgbClr val="E7610F"/>
              </a:solidFill>
            </a:endParaRPr>
          </a:p>
        </p:txBody>
      </p:sp>
      <p:sp>
        <p:nvSpPr>
          <p:cNvPr id="10" name="Google Shape;197;p1">
            <a:extLst>
              <a:ext uri="{FF2B5EF4-FFF2-40B4-BE49-F238E27FC236}">
                <a16:creationId xmlns:a16="http://schemas.microsoft.com/office/drawing/2014/main" id="{D8F6DCD3-32D2-8DE8-9EB6-53C59986399E}"/>
              </a:ext>
            </a:extLst>
          </p:cNvPr>
          <p:cNvSpPr/>
          <p:nvPr/>
        </p:nvSpPr>
        <p:spPr>
          <a:xfrm>
            <a:off x="2683458" y="4871796"/>
            <a:ext cx="3769772" cy="429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1" i="0" u="none" strike="noStrike" cap="none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moad.hani@umons.ac.be</a:t>
            </a:r>
            <a:endParaRPr lang="en-US" sz="1200" b="1" i="0" u="none" strike="noStrike" cap="none">
              <a:solidFill>
                <a:srgbClr val="3B38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fr-FR" sz="1200" b="1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fr-FR"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Luxembourg Institute of Health (LIH)">
            <a:extLst>
              <a:ext uri="{FF2B5EF4-FFF2-40B4-BE49-F238E27FC236}">
                <a16:creationId xmlns:a16="http://schemas.microsoft.com/office/drawing/2014/main" id="{5C51AA9E-47CB-CB27-836B-D4C10B156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28977" r="12173" b="31458"/>
          <a:stretch>
            <a:fillRect/>
          </a:stretch>
        </p:blipFill>
        <p:spPr bwMode="auto">
          <a:xfrm>
            <a:off x="6936581" y="40933"/>
            <a:ext cx="2207419" cy="84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3D050D0-E1C3-F55B-3B76-6C2D6582C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29" y="122352"/>
            <a:ext cx="1283812" cy="461871"/>
          </a:xfrm>
          <a:prstGeom prst="rect">
            <a:avLst/>
          </a:prstGeom>
        </p:spPr>
      </p:pic>
      <p:pic>
        <p:nvPicPr>
          <p:cNvPr id="4" name="object 21">
            <a:extLst>
              <a:ext uri="{FF2B5EF4-FFF2-40B4-BE49-F238E27FC236}">
                <a16:creationId xmlns:a16="http://schemas.microsoft.com/office/drawing/2014/main" id="{A397CBFD-19FD-5C50-8B87-73C1CCA7E977}"/>
              </a:ext>
            </a:extLst>
          </p:cNvPr>
          <p:cNvPicPr/>
          <p:nvPr/>
        </p:nvPicPr>
        <p:blipFill>
          <a:blip r:embed="rId6" cstate="print"/>
          <a:srcRect r="55305" b="61069"/>
          <a:stretch>
            <a:fillRect/>
          </a:stretch>
        </p:blipFill>
        <p:spPr>
          <a:xfrm>
            <a:off x="3377780" y="-10620"/>
            <a:ext cx="2021661" cy="10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C0F92-FFFC-DA7A-2497-BBB18B25B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10">
            <a:extLst>
              <a:ext uri="{FF2B5EF4-FFF2-40B4-BE49-F238E27FC236}">
                <a16:creationId xmlns:a16="http://schemas.microsoft.com/office/drawing/2014/main" id="{E178E686-300F-4AE8-4BF2-870731A1FEA7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263A8A-3063-72B5-F49D-1F42B9DC6350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00FFEC-C00E-FB3C-5527-D415967D97BC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52BADA43-1063-2A68-C1F8-4A7AAAF44419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44256C-4CF6-64EF-61EB-E30678D3892E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755A0D-5F51-23EF-76A5-1E4FEDB8D243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646A9890-79A3-CF08-E199-C4AA1F5EF9E2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6FE0A51-7250-F174-DED4-03BAFDC26CA7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5E843013-43E3-5752-143D-FC13A3C8537B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11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47E256A-9761-075A-1EAA-66572214A2A2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Montserrat"/>
                <a:cs typeface="Arial"/>
              </a:rPr>
              <a:t>Research Questions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E66A0-A579-193C-C4C7-1456DA6389A2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43B21-6BEB-0FD2-CABF-C4B83BB6EA80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837C6E-43B4-820D-A970-1EF430CA6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5B5C02-5DCF-BABE-FD39-E23C0330B6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0" t="1870" r="737" b="1318"/>
          <a:stretch>
            <a:fillRect/>
          </a:stretch>
        </p:blipFill>
        <p:spPr>
          <a:xfrm>
            <a:off x="739471" y="580445"/>
            <a:ext cx="7506032" cy="384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59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EA668-EBAF-C693-ED9A-FF289D5D4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10">
            <a:extLst>
              <a:ext uri="{FF2B5EF4-FFF2-40B4-BE49-F238E27FC236}">
                <a16:creationId xmlns:a16="http://schemas.microsoft.com/office/drawing/2014/main" id="{C1E4B289-D1AF-ACD0-CE45-FD0177A1B3B2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0A40D1-8798-2298-7BE5-40DA60B0DE7B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FDB269-1CDB-1288-413D-CDA7794F9F23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90CC0D74-B1B4-F87E-938F-2793FD3C3CE5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D01760-DA89-EAB9-4D43-4C75BB7955AD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E12757-2EA5-625D-3ADA-B73AD417CD39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0578B142-6C79-72EA-7EA4-8CBBC8B37800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36F8544-8E6D-4558-475D-EFF070A23FFE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9AAB0D53-4960-C575-E077-DE4B0A045CC1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12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38F1A640-799C-E5E9-78BB-AD72AB5A8DEA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Montserrat"/>
                <a:cs typeface="Arial"/>
              </a:rPr>
              <a:t>Research Questions (Continued)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56AF32-290E-0B4C-14FE-07DA64C415D6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44913-335C-E7F1-672A-4504AEE2C111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A17946-384A-6975-296A-AA8C7C020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6049E19-58FC-31EF-7141-0CF9B4AF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3" t="1594" r="606" b="1598"/>
          <a:stretch>
            <a:fillRect/>
          </a:stretch>
        </p:blipFill>
        <p:spPr>
          <a:xfrm>
            <a:off x="812725" y="580445"/>
            <a:ext cx="7518550" cy="379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47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C5045-6202-F9BC-767E-555E8517B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10">
            <a:extLst>
              <a:ext uri="{FF2B5EF4-FFF2-40B4-BE49-F238E27FC236}">
                <a16:creationId xmlns:a16="http://schemas.microsoft.com/office/drawing/2014/main" id="{7534F222-450F-AE8C-CF8D-FCE767268402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953BC5-97FF-2B80-7181-36F74AFF03C3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289E77-2E7D-944B-0A02-C3DC9CC32FE6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7B30D445-8116-7023-FAA2-741CB34A7609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94B9CD-70C7-2FC6-941F-43B67A27DB2C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ED4D0A-4D55-8E3D-5DD2-046907B8377B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06170963-F664-8C15-AB93-D2925AEF2FF8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B6BB871-429E-E6E3-29A4-1F5853202B87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FB62FAE1-E2A8-C1A9-20C5-16DB27EE7164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13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D5173479-4457-A339-BCB7-5A13274D6002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Montserrat"/>
                <a:cs typeface="Arial"/>
              </a:rPr>
              <a:t>Research Questions (Continued)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DBFB9A-4A07-96AE-AE81-DDB7337F4C45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B3B760-32EE-96A1-8B17-8409CC6A0D82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E23F29-95DE-56F8-F523-4B74BA790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61F893-35F3-E31B-DE91-CFFD50E6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7" t="4158" r="457" b="5570"/>
          <a:stretch>
            <a:fillRect/>
          </a:stretch>
        </p:blipFill>
        <p:spPr>
          <a:xfrm>
            <a:off x="812724" y="699714"/>
            <a:ext cx="7536145" cy="244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1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829F-E3B6-7808-5EDB-C879D9F5D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10">
            <a:extLst>
              <a:ext uri="{FF2B5EF4-FFF2-40B4-BE49-F238E27FC236}">
                <a16:creationId xmlns:a16="http://schemas.microsoft.com/office/drawing/2014/main" id="{A6E9A854-5B17-E243-B0E4-47DB5E9C4387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13DDB-6AFF-7205-A124-FE2CCCB56A49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3F2130-8727-207E-EAB5-CAB9B068546B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2952F0DA-004E-0396-9744-94CC7757D0CD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3B729D-437A-2D30-4002-16BF437879B9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FE2768-E46A-A32A-57E4-766F821745E6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E44231A3-292C-84AF-FB0E-C877BA3F06B3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DD8D2FF-AF7F-8598-C354-4724D457F7BA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6A47606E-8CAB-2E9B-0319-01AB0CFBDD70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14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2A5C8F93-A580-08A7-2768-9A46A376A54E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8586560" cy="509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HyperImpute</a:t>
            </a:r>
            <a:endParaRPr lang="en-US" sz="240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2AEC81-370B-6854-1CA1-363E213899D0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AAE29-421E-343F-02F1-189B25994263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AF641A5-AA17-9E64-E35C-B6EB36CE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104"/>
          <a:stretch>
            <a:fillRect/>
          </a:stretch>
        </p:blipFill>
        <p:spPr>
          <a:xfrm>
            <a:off x="7009" y="970384"/>
            <a:ext cx="9144000" cy="29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3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4AAD3-D06C-177C-776A-FE2D2ADBF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10">
            <a:extLst>
              <a:ext uri="{FF2B5EF4-FFF2-40B4-BE49-F238E27FC236}">
                <a16:creationId xmlns:a16="http://schemas.microsoft.com/office/drawing/2014/main" id="{61FE8BCE-BC4D-7496-F67F-668A06E860AD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C836C9-D096-8D81-D390-2E597CB8E279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CDD362-7CAC-D487-AAE4-A7CEC49AFF69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C03AA6EF-8E81-89A3-471D-224A81A7F614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FC0D3C-7BB0-3854-DEAA-A66E1160E7B0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40EB3-5555-6AB6-D0F0-C95ABD4C46EA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9A6189F9-D4BE-CAC1-7C55-91C0747C4C7E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CBEACB55-7F26-E235-647F-142ADBED0111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94D0B4A1-1A82-79A2-6CFD-7DC0706E33F7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15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E1C83A73-B08F-C084-06B6-65495515633D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8586560" cy="509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</a:rPr>
              <a:t>Dr. Leo Celi invite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475FE5-FC17-80E6-1495-E95FB43F15A4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07209D-36DB-72C5-EE9F-92B77D84393E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FE106BE-3BCA-D430-75C4-5A415E515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202" y="510161"/>
            <a:ext cx="3895232" cy="433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5D965D7-F293-E940-C987-F3FCE4D33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glowing network with a purple sphere&#10;&#10;AI-generated content may be incorrect.">
            <a:extLst>
              <a:ext uri="{FF2B5EF4-FFF2-40B4-BE49-F238E27FC236}">
                <a16:creationId xmlns:a16="http://schemas.microsoft.com/office/drawing/2014/main" id="{8B0358C0-C063-D3B2-9500-F06D39C736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92505" y="0"/>
            <a:ext cx="9432757" cy="4938048"/>
          </a:xfrm>
          <a:prstGeom prst="rect">
            <a:avLst/>
          </a:prstGeom>
        </p:spPr>
      </p:pic>
      <p:grpSp>
        <p:nvGrpSpPr>
          <p:cNvPr id="5" name="Groupe 10">
            <a:extLst>
              <a:ext uri="{FF2B5EF4-FFF2-40B4-BE49-F238E27FC236}">
                <a16:creationId xmlns:a16="http://schemas.microsoft.com/office/drawing/2014/main" id="{5947A31E-4F94-D66C-1C2A-41893F11D505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1A9AF1-A5FD-FA7F-8EBF-230D2207C1CC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8779EA-19B7-B6A0-0B63-C4930703E3C9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8D87B5D7-960F-63D2-26F1-33D49EF08F16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C04F2D-B3F8-58D6-368C-8810B44AEACD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46CCF6-D847-71E4-3026-B8283830C3CD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9F76BDF7-FA0D-DB97-42A6-08671CB85577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53B7007C-E859-EC73-CB29-A938C79D4BA7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A7D0C000-CB4D-B1E6-5DE4-01B728794871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2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1912433-5C8C-AB5E-ACEE-0901950FB72A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Montserrat"/>
                <a:cs typeface="Arial"/>
              </a:rPr>
              <a:t>About Me</a:t>
            </a: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178AE403-ED7A-08FE-B5AC-869B33C2960E}"/>
              </a:ext>
            </a:extLst>
          </p:cNvPr>
          <p:cNvSpPr txBox="1">
            <a:spLocks/>
          </p:cNvSpPr>
          <p:nvPr/>
        </p:nvSpPr>
        <p:spPr>
          <a:xfrm>
            <a:off x="200863" y="967939"/>
            <a:ext cx="2550340" cy="49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Moad Hani</a:t>
            </a:r>
            <a:endParaRPr lang="fr-FR" sz="2000" b="1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4E280622-7932-DF99-DF71-E4722988544D}"/>
              </a:ext>
            </a:extLst>
          </p:cNvPr>
          <p:cNvSpPr txBox="1">
            <a:spLocks/>
          </p:cNvSpPr>
          <p:nvPr/>
        </p:nvSpPr>
        <p:spPr>
          <a:xfrm>
            <a:off x="2991686" y="789482"/>
            <a:ext cx="5894406" cy="3699158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68569" tIns="68569" rIns="68569" bIns="68569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bg1"/>
              </a:buClr>
              <a:buFont typeface="Century Gothic" panose="020B0502020202020204" pitchFamily="34" charset="0"/>
              <a:buChar char="–"/>
            </a:pPr>
            <a:r>
              <a:rPr lang="fr-BE" sz="14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PhD in AI &amp; </a:t>
            </a:r>
            <a:r>
              <a:rPr lang="fr-BE" sz="1400" b="1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Medical</a:t>
            </a:r>
            <a:r>
              <a:rPr lang="fr-BE" sz="14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400" b="1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Informatics</a:t>
            </a:r>
            <a:r>
              <a:rPr lang="fr-BE" sz="14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(UMONS, </a:t>
            </a:r>
            <a:r>
              <a:rPr lang="fr-BE" sz="1400" b="1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Belgium</a:t>
            </a:r>
            <a:r>
              <a:rPr lang="fr-BE" sz="14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):</a:t>
            </a:r>
          </a:p>
          <a:p>
            <a:pPr lvl="1">
              <a:spcBef>
                <a:spcPts val="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fr-BE" sz="1300" b="1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Expected</a:t>
            </a:r>
            <a:r>
              <a:rPr lang="fr-BE" sz="13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300" b="1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Defense</a:t>
            </a:r>
            <a:r>
              <a:rPr lang="fr-BE" sz="13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: 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September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2026</a:t>
            </a:r>
          </a:p>
          <a:p>
            <a:pPr lvl="1">
              <a:spcBef>
                <a:spcPts val="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fr-BE" sz="1300" b="1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Thesis</a:t>
            </a:r>
            <a:r>
              <a:rPr lang="fr-BE" sz="13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: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"AI-Driven Stratification of 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Neurodegenerative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Disease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Progression"</a:t>
            </a:r>
          </a:p>
          <a:p>
            <a:pPr lvl="1">
              <a:spcBef>
                <a:spcPts val="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fr-BE" sz="1300" b="1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Supervisors</a:t>
            </a:r>
            <a:r>
              <a:rPr lang="fr-BE" sz="13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: 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Prof. Mohammed Benjelloun, Prof. Saïd Mahmoudi</a:t>
            </a:r>
          </a:p>
          <a:p>
            <a:pPr>
              <a:spcBef>
                <a:spcPts val="1200"/>
              </a:spcBef>
              <a:buClr>
                <a:schemeClr val="bg1"/>
              </a:buClr>
              <a:buFont typeface="Century Gothic" panose="020B0502020202020204" pitchFamily="34" charset="0"/>
              <a:buChar char="–"/>
            </a:pPr>
            <a:r>
              <a:rPr lang="fr-BE" sz="14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Recognition &amp; </a:t>
            </a:r>
            <a:r>
              <a:rPr lang="fr-BE" sz="1400" b="1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Funding</a:t>
            </a:r>
            <a:r>
              <a:rPr lang="fr-BE" sz="14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:</a:t>
            </a:r>
          </a:p>
          <a:p>
            <a:pPr lvl="1">
              <a:spcBef>
                <a:spcPts val="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3 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Research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Grants (2025): [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Infortech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/ 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Numediart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/ CRECHE]</a:t>
            </a:r>
          </a:p>
          <a:p>
            <a:pPr lvl="1">
              <a:spcBef>
                <a:spcPts val="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Horizon Europe Grant (2023): AI for Healthcare 2030</a:t>
            </a:r>
          </a:p>
          <a:p>
            <a:pPr lvl="1">
              <a:spcBef>
                <a:spcPts val="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Diplomas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: AI for Digital Healthcare (ULB), Deep 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Unsupervised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Learning (Oxford)</a:t>
            </a:r>
          </a:p>
          <a:p>
            <a:pPr>
              <a:spcBef>
                <a:spcPts val="1200"/>
              </a:spcBef>
              <a:buClr>
                <a:schemeClr val="bg1"/>
              </a:buClr>
              <a:buFont typeface="Century Gothic" panose="020B0502020202020204" pitchFamily="34" charset="0"/>
              <a:buChar char="–"/>
            </a:pPr>
            <a:r>
              <a:rPr lang="fr-BE" sz="1400" b="1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Teaching</a:t>
            </a:r>
            <a:r>
              <a:rPr lang="fr-BE" sz="14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fr-BE" sz="1400" b="1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Mentorship</a:t>
            </a:r>
            <a:r>
              <a:rPr lang="fr-BE" sz="14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:</a:t>
            </a:r>
          </a:p>
          <a:p>
            <a:pPr lvl="1">
              <a:spcBef>
                <a:spcPts val="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230 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hours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year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: Machine Learning, Data Mining, 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Programming</a:t>
            </a:r>
            <a:endParaRPr lang="fr-BE" sz="130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Supervised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3 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Master's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thesis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30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projects</a:t>
            </a:r>
            <a:r>
              <a:rPr lang="fr-BE" sz="13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rPr>
              <a:t> (2023-2025)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A9FECC-F3B4-3654-E8DE-E529D93130A9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8146B6-357A-E0A0-495D-90EC7ED03FAA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3C1721F-76E1-1488-7FC9-0DBF9BFBE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" y="1473689"/>
            <a:ext cx="2558130" cy="25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63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8303F23-8031-1AA0-CB0B-C67A29B46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glowing network with a purple sphere&#10;&#10;AI-generated content may be incorrect.">
            <a:extLst>
              <a:ext uri="{FF2B5EF4-FFF2-40B4-BE49-F238E27FC236}">
                <a16:creationId xmlns:a16="http://schemas.microsoft.com/office/drawing/2014/main" id="{8147C07B-2E88-9337-78F6-47D50BFDA7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92505" y="0"/>
            <a:ext cx="9432757" cy="4938048"/>
          </a:xfrm>
          <a:prstGeom prst="rect">
            <a:avLst/>
          </a:prstGeom>
        </p:spPr>
      </p:pic>
      <p:grpSp>
        <p:nvGrpSpPr>
          <p:cNvPr id="5" name="Groupe 10">
            <a:extLst>
              <a:ext uri="{FF2B5EF4-FFF2-40B4-BE49-F238E27FC236}">
                <a16:creationId xmlns:a16="http://schemas.microsoft.com/office/drawing/2014/main" id="{3D42B7CB-074B-6AB2-F569-EBB5255F0C7C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87465F-6AF8-5C55-D0C1-6DF9AA41DF9C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67F060-B9CF-287B-C7A8-9AD48A7C802E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6B0506D5-131D-6F2F-92A5-ACC10D485D7D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CD1C8E-F347-88A1-6A3C-BEB37E477366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65CEFC-4594-E38F-C30D-15E7F2E19CB1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96FFF7B8-D4FD-05A2-A585-0D4683958C21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56D7C59B-0A73-8EE0-C409-74B7B55B216E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69FC747D-CA1E-352F-CD47-513542C0BFBA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3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9F7C58E1-A275-1D84-E578-1298F8D31759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Montserrat"/>
                <a:cs typeface="Arial"/>
              </a:rPr>
              <a:t>About Me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6DA9EBDA-0A80-2D99-C1AF-D9D562919114}"/>
              </a:ext>
            </a:extLst>
          </p:cNvPr>
          <p:cNvSpPr txBox="1">
            <a:spLocks/>
          </p:cNvSpPr>
          <p:nvPr/>
        </p:nvSpPr>
        <p:spPr>
          <a:xfrm>
            <a:off x="2945501" y="655454"/>
            <a:ext cx="6070464" cy="400555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68569" tIns="68569" rIns="68569" bIns="68569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indent="-228600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bg1"/>
              </a:buClr>
              <a:buFont typeface="Century Gothic" panose="020B0502020202020204" pitchFamily="34" charset="0"/>
              <a:buChar char="–"/>
              <a:defRPr b="1" kern="12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defRPr>
            </a:lvl1pPr>
            <a:lvl2pPr marL="685800" indent="-228600" defTabSz="914400" eaLnBrk="1" latinLnBrk="0" hangingPunct="1">
              <a:lnSpc>
                <a:spcPct val="120000"/>
              </a:lnSpc>
              <a:buClr>
                <a:schemeClr val="bg1"/>
              </a:buClr>
              <a:buFont typeface="Courier New" panose="02070309020205020404" pitchFamily="49" charset="0"/>
              <a:buChar char="o"/>
              <a:defRPr sz="1300" b="1" kern="1200">
                <a:solidFill>
                  <a:schemeClr val="bg1"/>
                </a:solidFill>
                <a:latin typeface="Century Gothic"/>
                <a:ea typeface="Century Gothic"/>
                <a:cs typeface="Century Gothic"/>
              </a:defRPr>
            </a:lvl2pPr>
            <a:lvl3pPr marL="1143000" indent="-22860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/>
            </a:lvl3pPr>
            <a:lvl4pPr marL="1600200" indent="-22860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/>
            </a:lvl4pPr>
            <a:lvl5pPr marL="2057400" indent="-228600" defTabSz="91440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/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/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/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/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/>
            </a:lvl9pPr>
          </a:lstStyle>
          <a:p>
            <a:r>
              <a:rPr lang="fr-BE" sz="1300"/>
              <a:t>SOTHEMA Morocco (2019-2020)</a:t>
            </a:r>
          </a:p>
          <a:p>
            <a:pPr lvl="1"/>
            <a:r>
              <a:rPr lang="fr-BE" sz="1200" b="0"/>
              <a:t>Pharmaceutical sales </a:t>
            </a:r>
            <a:r>
              <a:rPr lang="fr-BE" sz="1200" b="0" err="1"/>
              <a:t>forecasting</a:t>
            </a:r>
            <a:r>
              <a:rPr lang="fr-BE" sz="1200" b="0"/>
              <a:t> </a:t>
            </a:r>
            <a:r>
              <a:rPr lang="fr-BE" sz="1200" b="0" err="1"/>
              <a:t>with</a:t>
            </a:r>
            <a:r>
              <a:rPr lang="fr-BE" sz="1200" b="0"/>
              <a:t> ML</a:t>
            </a:r>
          </a:p>
          <a:p>
            <a:pPr lvl="1"/>
            <a:r>
              <a:rPr lang="fr-BE" sz="1200" b="0"/>
              <a:t>Impact: 18% </a:t>
            </a:r>
            <a:r>
              <a:rPr lang="fr-BE" sz="1200" b="0" err="1"/>
              <a:t>improvement</a:t>
            </a:r>
            <a:r>
              <a:rPr lang="fr-BE" sz="1200" b="0"/>
              <a:t> in </a:t>
            </a:r>
            <a:r>
              <a:rPr lang="fr-BE" sz="1200" b="0" err="1"/>
              <a:t>demand</a:t>
            </a:r>
            <a:r>
              <a:rPr lang="fr-BE" sz="1200" b="0"/>
              <a:t> </a:t>
            </a:r>
            <a:r>
              <a:rPr lang="fr-BE" sz="1200" b="0" err="1"/>
              <a:t>prediction</a:t>
            </a:r>
            <a:r>
              <a:rPr lang="fr-BE" sz="1200" b="0"/>
              <a:t> </a:t>
            </a:r>
            <a:r>
              <a:rPr lang="fr-BE" sz="1200" b="0" err="1"/>
              <a:t>accuracy</a:t>
            </a:r>
            <a:endParaRPr lang="fr-BE" sz="1200" b="0"/>
          </a:p>
          <a:p>
            <a:pPr lvl="1"/>
            <a:r>
              <a:rPr lang="fr-BE" sz="1200" b="0" err="1"/>
              <a:t>Skills</a:t>
            </a:r>
            <a:r>
              <a:rPr lang="fr-BE" sz="1200" b="0"/>
              <a:t>: Time-</a:t>
            </a:r>
            <a:r>
              <a:rPr lang="fr-BE" sz="1200" b="0" err="1"/>
              <a:t>series</a:t>
            </a:r>
            <a:r>
              <a:rPr lang="fr-BE" sz="1200" b="0"/>
              <a:t> </a:t>
            </a:r>
            <a:r>
              <a:rPr lang="fr-BE" sz="1200" b="0" err="1"/>
              <a:t>analysis</a:t>
            </a:r>
            <a:r>
              <a:rPr lang="fr-BE" sz="1200" b="0"/>
              <a:t>, business </a:t>
            </a:r>
            <a:r>
              <a:rPr lang="fr-BE" sz="1200" b="0" err="1"/>
              <a:t>analytics</a:t>
            </a:r>
            <a:r>
              <a:rPr lang="fr-BE" sz="1200" b="0"/>
              <a:t>, stakeholder communication</a:t>
            </a:r>
          </a:p>
          <a:p>
            <a:r>
              <a:rPr lang="fr-BE" sz="1300" err="1"/>
              <a:t>Core</a:t>
            </a:r>
            <a:r>
              <a:rPr lang="fr-BE" sz="1300"/>
              <a:t> </a:t>
            </a:r>
            <a:r>
              <a:rPr lang="fr-BE" sz="1300" err="1"/>
              <a:t>Technical</a:t>
            </a:r>
            <a:r>
              <a:rPr lang="fr-BE" sz="1300"/>
              <a:t> Expertise</a:t>
            </a:r>
          </a:p>
          <a:p>
            <a:pPr lvl="1"/>
            <a:r>
              <a:rPr lang="fr-BE" sz="1200" b="0"/>
              <a:t>Longitudinal modeling: </a:t>
            </a:r>
            <a:r>
              <a:rPr lang="fr-BE" sz="1200" b="0" err="1"/>
              <a:t>SuStaIn</a:t>
            </a:r>
            <a:r>
              <a:rPr lang="fr-BE" sz="1200" b="0"/>
              <a:t>, mixed-</a:t>
            </a:r>
            <a:r>
              <a:rPr lang="fr-BE" sz="1200" b="0" err="1"/>
              <a:t>effects</a:t>
            </a:r>
            <a:r>
              <a:rPr lang="fr-BE" sz="1200" b="0"/>
              <a:t> </a:t>
            </a:r>
            <a:r>
              <a:rPr lang="fr-BE" sz="1200" b="0" err="1"/>
              <a:t>models</a:t>
            </a:r>
            <a:r>
              <a:rPr lang="fr-BE" sz="1200" b="0"/>
              <a:t>, </a:t>
            </a:r>
            <a:r>
              <a:rPr lang="fr-BE" sz="1200" b="0" err="1"/>
              <a:t>survival</a:t>
            </a:r>
            <a:r>
              <a:rPr lang="fr-BE" sz="1200" b="0"/>
              <a:t> </a:t>
            </a:r>
            <a:r>
              <a:rPr lang="fr-BE" sz="1200" b="0" err="1"/>
              <a:t>analysis</a:t>
            </a:r>
            <a:endParaRPr lang="fr-BE" sz="1200" b="0"/>
          </a:p>
          <a:p>
            <a:pPr lvl="1"/>
            <a:r>
              <a:rPr lang="fr-BE" sz="1200" b="0"/>
              <a:t>Deep </a:t>
            </a:r>
            <a:r>
              <a:rPr lang="fr-BE" sz="1200" b="0" err="1"/>
              <a:t>learning</a:t>
            </a:r>
            <a:r>
              <a:rPr lang="fr-BE" sz="1200" b="0"/>
              <a:t>: VAEM, GAIN, </a:t>
            </a:r>
            <a:r>
              <a:rPr lang="fr-BE" sz="1200" b="0" err="1"/>
              <a:t>HyperImpute</a:t>
            </a:r>
            <a:r>
              <a:rPr lang="fr-BE" sz="1200" b="0"/>
              <a:t>, VADER (imputation)</a:t>
            </a:r>
          </a:p>
          <a:p>
            <a:pPr lvl="1"/>
            <a:r>
              <a:rPr lang="fr-BE" sz="1200" b="0"/>
              <a:t>Multi-</a:t>
            </a:r>
            <a:r>
              <a:rPr lang="fr-BE" sz="1200" b="0" err="1"/>
              <a:t>omics</a:t>
            </a:r>
            <a:r>
              <a:rPr lang="fr-BE" sz="1200" b="0"/>
              <a:t> </a:t>
            </a:r>
            <a:r>
              <a:rPr lang="fr-BE" sz="1200" b="0" err="1"/>
              <a:t>integration</a:t>
            </a:r>
            <a:r>
              <a:rPr lang="fr-BE" sz="1200" b="0"/>
              <a:t>: </a:t>
            </a:r>
            <a:r>
              <a:rPr lang="fr-BE" sz="1200" b="0" err="1"/>
              <a:t>Clinical</a:t>
            </a:r>
            <a:r>
              <a:rPr lang="fr-BE" sz="1200" b="0"/>
              <a:t> + </a:t>
            </a:r>
            <a:r>
              <a:rPr lang="fr-BE" sz="1200" b="0" err="1"/>
              <a:t>imaging</a:t>
            </a:r>
            <a:r>
              <a:rPr lang="fr-BE" sz="1200" b="0"/>
              <a:t> + </a:t>
            </a:r>
            <a:r>
              <a:rPr lang="fr-BE" sz="1200" b="0" err="1"/>
              <a:t>genetic</a:t>
            </a:r>
            <a:r>
              <a:rPr lang="fr-BE" sz="1200" b="0"/>
              <a:t> + </a:t>
            </a:r>
            <a:r>
              <a:rPr lang="fr-BE" sz="1200" b="0" err="1"/>
              <a:t>biological</a:t>
            </a:r>
            <a:r>
              <a:rPr lang="fr-BE" sz="1200" b="0"/>
              <a:t> data</a:t>
            </a:r>
          </a:p>
          <a:p>
            <a:pPr lvl="1"/>
            <a:r>
              <a:rPr lang="fr-BE" sz="1200" b="0" err="1"/>
              <a:t>Statistical</a:t>
            </a:r>
            <a:r>
              <a:rPr lang="fr-BE" sz="1200" b="0"/>
              <a:t> </a:t>
            </a:r>
            <a:r>
              <a:rPr lang="fr-BE" sz="1200" b="0" err="1"/>
              <a:t>rigor</a:t>
            </a:r>
            <a:r>
              <a:rPr lang="fr-BE" sz="1200" b="0"/>
              <a:t>: </a:t>
            </a:r>
            <a:r>
              <a:rPr lang="fr-BE" sz="1200" b="0" err="1"/>
              <a:t>Bayesian</a:t>
            </a:r>
            <a:r>
              <a:rPr lang="fr-BE" sz="1200" b="0"/>
              <a:t> </a:t>
            </a:r>
            <a:r>
              <a:rPr lang="fr-BE" sz="1200" b="0" err="1"/>
              <a:t>inference</a:t>
            </a:r>
            <a:r>
              <a:rPr lang="fr-BE" sz="1200" b="0"/>
              <a:t>, cross-validation, </a:t>
            </a:r>
            <a:r>
              <a:rPr lang="fr-BE" sz="1200" b="0" err="1"/>
              <a:t>fairness</a:t>
            </a:r>
            <a:r>
              <a:rPr lang="fr-BE" sz="1200" b="0"/>
              <a:t> </a:t>
            </a:r>
            <a:r>
              <a:rPr lang="fr-BE" sz="1200" b="0" err="1"/>
              <a:t>metrics</a:t>
            </a:r>
            <a:endParaRPr lang="fr-BE" sz="1200" b="0"/>
          </a:p>
          <a:p>
            <a:r>
              <a:rPr lang="fr-BE" sz="1300"/>
              <a:t>Domain </a:t>
            </a:r>
            <a:r>
              <a:rPr lang="fr-BE" sz="1300" err="1"/>
              <a:t>Knowledge</a:t>
            </a:r>
            <a:r>
              <a:rPr lang="fr-BE" sz="1300"/>
              <a:t> (PD-</a:t>
            </a:r>
            <a:r>
              <a:rPr lang="fr-BE" sz="1300" err="1"/>
              <a:t>Specific</a:t>
            </a:r>
            <a:r>
              <a:rPr lang="fr-BE" sz="1300"/>
              <a:t>)</a:t>
            </a:r>
          </a:p>
          <a:p>
            <a:pPr lvl="1"/>
            <a:r>
              <a:rPr lang="fr-BE" sz="1200" b="0" err="1"/>
              <a:t>Clinical</a:t>
            </a:r>
            <a:r>
              <a:rPr lang="fr-BE" sz="1200" b="0"/>
              <a:t> </a:t>
            </a:r>
            <a:r>
              <a:rPr lang="fr-BE" sz="1200" b="0" err="1"/>
              <a:t>scales</a:t>
            </a:r>
            <a:r>
              <a:rPr lang="fr-BE" sz="1200" b="0"/>
              <a:t>: MDS-UPDRS, </a:t>
            </a:r>
            <a:r>
              <a:rPr lang="fr-BE" sz="1200" b="0" err="1"/>
              <a:t>MoCA</a:t>
            </a:r>
            <a:r>
              <a:rPr lang="fr-BE" sz="1200" b="0"/>
              <a:t>, SCOPA-AUT, H&amp;Y </a:t>
            </a:r>
            <a:r>
              <a:rPr lang="fr-BE" sz="1200" b="0" err="1"/>
              <a:t>staging</a:t>
            </a:r>
            <a:endParaRPr lang="fr-BE" sz="1200" b="0"/>
          </a:p>
          <a:p>
            <a:pPr lvl="1"/>
            <a:r>
              <a:rPr lang="fr-BE" sz="1200" b="0" err="1"/>
              <a:t>Genetic</a:t>
            </a:r>
            <a:r>
              <a:rPr lang="fr-BE" sz="1200" b="0"/>
              <a:t> </a:t>
            </a:r>
            <a:r>
              <a:rPr lang="fr-BE" sz="1200" b="0" err="1"/>
              <a:t>factors</a:t>
            </a:r>
            <a:r>
              <a:rPr lang="fr-BE" sz="1200" b="0"/>
              <a:t>: GBA, LRRK2 </a:t>
            </a:r>
          </a:p>
          <a:p>
            <a:pPr lvl="1"/>
            <a:r>
              <a:rPr lang="fr-BE" sz="1200" b="0" err="1"/>
              <a:t>Molecular</a:t>
            </a:r>
            <a:r>
              <a:rPr lang="fr-BE" sz="1200" b="0"/>
              <a:t> </a:t>
            </a:r>
            <a:r>
              <a:rPr lang="fr-BE" sz="1200" b="0" err="1"/>
              <a:t>pathways</a:t>
            </a:r>
            <a:r>
              <a:rPr lang="fr-BE" sz="1200" b="0"/>
              <a:t>: </a:t>
            </a:r>
            <a:r>
              <a:rPr lang="fr-BE" sz="1200" b="0" err="1"/>
              <a:t>Insulin</a:t>
            </a:r>
            <a:r>
              <a:rPr lang="fr-BE" sz="1200" b="0"/>
              <a:t> </a:t>
            </a:r>
            <a:r>
              <a:rPr lang="fr-BE" sz="1200" b="0" err="1"/>
              <a:t>signaling</a:t>
            </a:r>
            <a:r>
              <a:rPr lang="fr-BE" sz="1200" b="0"/>
              <a:t> (FOXO1/3), </a:t>
            </a:r>
            <a:r>
              <a:rPr lang="fr-BE" sz="1200" b="0" err="1"/>
              <a:t>mitophagy</a:t>
            </a:r>
            <a:r>
              <a:rPr lang="fr-BE" sz="1200" b="0"/>
              <a:t>, </a:t>
            </a:r>
            <a:r>
              <a:rPr lang="fr-BE" sz="1200" b="0" err="1"/>
              <a:t>autophagy</a:t>
            </a:r>
            <a:endParaRPr lang="fr-BE" sz="1200" b="0"/>
          </a:p>
          <a:p>
            <a:pPr lvl="1"/>
            <a:r>
              <a:rPr lang="fr-BE" sz="1200" b="0" err="1"/>
              <a:t>Cohorts</a:t>
            </a:r>
            <a:r>
              <a:rPr lang="fr-BE" sz="1200" b="0"/>
              <a:t>: PPMI (1,358 patients), AMP-PD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0FFEF-692D-7CC3-7F09-25A638A7B25B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BB79EC-57E7-F236-C694-D5128B8F845F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C31AA5BF-5D96-7AFD-1916-72D8B0269641}"/>
              </a:ext>
            </a:extLst>
          </p:cNvPr>
          <p:cNvSpPr txBox="1">
            <a:spLocks/>
          </p:cNvSpPr>
          <p:nvPr/>
        </p:nvSpPr>
        <p:spPr>
          <a:xfrm>
            <a:off x="200863" y="967939"/>
            <a:ext cx="2550340" cy="49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Moad Hani</a:t>
            </a:r>
            <a:endParaRPr lang="fr-FR" sz="2000" b="1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Image 2">
            <a:extLst>
              <a:ext uri="{FF2B5EF4-FFF2-40B4-BE49-F238E27FC236}">
                <a16:creationId xmlns:a16="http://schemas.microsoft.com/office/drawing/2014/main" id="{AC399AC1-37DE-0F83-2533-CB2B74995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" y="1473689"/>
            <a:ext cx="2558130" cy="25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57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04FC70-5360-2BAF-755A-161835117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8D6F40-2E30-5EBC-222E-467441493448}"/>
              </a:ext>
            </a:extLst>
          </p:cNvPr>
          <p:cNvSpPr/>
          <p:nvPr/>
        </p:nvSpPr>
        <p:spPr>
          <a:xfrm>
            <a:off x="5193266" y="2536401"/>
            <a:ext cx="3925375" cy="225094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178823-2504-666B-56CB-1FCD198934E8}"/>
              </a:ext>
            </a:extLst>
          </p:cNvPr>
          <p:cNvSpPr/>
          <p:nvPr/>
        </p:nvSpPr>
        <p:spPr>
          <a:xfrm>
            <a:off x="16746" y="2531285"/>
            <a:ext cx="5146385" cy="224952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8C1D15-90C3-1C95-22F6-DA37324DB586}"/>
              </a:ext>
            </a:extLst>
          </p:cNvPr>
          <p:cNvSpPr/>
          <p:nvPr/>
        </p:nvSpPr>
        <p:spPr>
          <a:xfrm>
            <a:off x="1800594" y="543537"/>
            <a:ext cx="5707124" cy="188255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F3C2BDE2-8B85-EA9D-4B1C-E4617CD78485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24017-E750-BCC6-B885-C53A38B5ABE0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3E8B11-7797-3B2C-42AE-1EE4E19BE303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5C921D5C-46DF-AB60-452C-A84F594D5746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506892-FFE2-4948-2E9F-6228DFAC2170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536D47-8A14-21E0-E290-A7F660BC852A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C53DB18F-8218-5606-F4F3-7139500D2911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4385235-B110-D470-FE1A-55DDC961F3E9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7082A6CD-AE51-A7E1-5F49-010A288BACEE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4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9E08B3A9-074D-DF2D-D963-8018832C438A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Montserrat"/>
                <a:cs typeface="Arial"/>
              </a:rPr>
              <a:t>Selected Papers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76A7C6-FE5A-274B-3F30-10260939AC2B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36E145-2DF5-6A83-E25E-55AA5D945A44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B0292-EFF6-64C3-E137-8D4D0F2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46" t="3857" r="2661" b="20982"/>
          <a:stretch>
            <a:fillRect/>
          </a:stretch>
        </p:blipFill>
        <p:spPr>
          <a:xfrm>
            <a:off x="5268328" y="2608076"/>
            <a:ext cx="3773730" cy="17061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A99680-6248-6265-4126-C985313FDED9}"/>
              </a:ext>
            </a:extLst>
          </p:cNvPr>
          <p:cNvSpPr txBox="1"/>
          <p:nvPr/>
        </p:nvSpPr>
        <p:spPr>
          <a:xfrm>
            <a:off x="1795245" y="2173504"/>
            <a:ext cx="5707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100" b="1" err="1"/>
              <a:t>Context-aware</a:t>
            </a:r>
            <a:r>
              <a:rPr lang="fr-BE" sz="1100" b="1"/>
              <a:t> </a:t>
            </a:r>
            <a:r>
              <a:rPr lang="fr-BE" sz="1100" b="1" err="1"/>
              <a:t>deep</a:t>
            </a:r>
            <a:r>
              <a:rPr lang="fr-BE" sz="1100" b="1"/>
              <a:t> </a:t>
            </a:r>
            <a:r>
              <a:rPr lang="fr-BE" sz="1100" b="1" err="1"/>
              <a:t>learning</a:t>
            </a:r>
            <a:r>
              <a:rPr lang="fr-BE" sz="1100" b="1"/>
              <a:t> imputation </a:t>
            </a:r>
            <a:r>
              <a:rPr lang="en-US" sz="1100" b="1"/>
              <a:t>[</a:t>
            </a:r>
            <a:r>
              <a:rPr lang="en-US" sz="1100" b="1">
                <a:hlinkClick r:id="rId4"/>
              </a:rPr>
              <a:t>Hani et al.</a:t>
            </a:r>
            <a:r>
              <a:rPr lang="en-US" sz="1100" b="1"/>
              <a:t>]</a:t>
            </a:r>
            <a:endParaRPr lang="en-BE" sz="11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8996C2-3656-7FF8-7777-000BFF2D71A7}"/>
              </a:ext>
            </a:extLst>
          </p:cNvPr>
          <p:cNvSpPr txBox="1"/>
          <p:nvPr/>
        </p:nvSpPr>
        <p:spPr>
          <a:xfrm>
            <a:off x="-30962" y="4378180"/>
            <a:ext cx="5251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Optimization-Driven Clustering for Stroke Recovery Trajectories [</a:t>
            </a:r>
            <a:r>
              <a:rPr lang="en-US" sz="1100" b="1">
                <a:hlinkClick r:id="rId4"/>
              </a:rPr>
              <a:t>Hani et al.</a:t>
            </a:r>
            <a:r>
              <a:rPr lang="en-US" sz="1100" b="1"/>
              <a:t>]</a:t>
            </a:r>
            <a:endParaRPr lang="en-BE" sz="11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43DADB-067B-D90B-192E-CF639494F960}"/>
              </a:ext>
            </a:extLst>
          </p:cNvPr>
          <p:cNvSpPr txBox="1"/>
          <p:nvPr/>
        </p:nvSpPr>
        <p:spPr>
          <a:xfrm>
            <a:off x="5193265" y="4358191"/>
            <a:ext cx="3925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Longitudinal subtyping and </a:t>
            </a:r>
            <a:r>
              <a:rPr lang="en-US" sz="1100" b="1" err="1"/>
              <a:t>substaging</a:t>
            </a:r>
            <a:r>
              <a:rPr lang="en-US" sz="1100" b="1"/>
              <a:t> of PD patients [</a:t>
            </a:r>
            <a:r>
              <a:rPr lang="en-US" sz="1100" b="1">
                <a:hlinkClick r:id="rId4"/>
              </a:rPr>
              <a:t>Hani et al.</a:t>
            </a:r>
            <a:r>
              <a:rPr lang="en-US" sz="1100" b="1"/>
              <a:t>]</a:t>
            </a:r>
            <a:endParaRPr lang="en-BE" sz="1100" b="1"/>
          </a:p>
        </p:txBody>
      </p:sp>
      <p:pic>
        <p:nvPicPr>
          <p:cNvPr id="14" name="Image 13" descr="Une image contenant texte, diagramme, Pla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3871269-DD70-D4BD-AEEB-0B5B5D293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507" y="2667794"/>
            <a:ext cx="2502516" cy="1632436"/>
          </a:xfrm>
          <a:prstGeom prst="rect">
            <a:avLst/>
          </a:prstGeom>
        </p:spPr>
      </p:pic>
      <p:pic>
        <p:nvPicPr>
          <p:cNvPr id="23" name="Image 22" descr="Une image contenant texte, capture d’écran, ligne, affichage&#10;&#10;Le contenu généré par l’IA peut être incorrect.">
            <a:extLst>
              <a:ext uri="{FF2B5EF4-FFF2-40B4-BE49-F238E27FC236}">
                <a16:creationId xmlns:a16="http://schemas.microsoft.com/office/drawing/2014/main" id="{662F061E-87D7-AFEC-96C4-5E79C3F1C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8" y="2665902"/>
            <a:ext cx="2502517" cy="165265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FA7E045-A506-DF38-0612-0F70C0A61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900" y="626509"/>
            <a:ext cx="5485163" cy="15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2" grpId="0" animBg="1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D738CF-7999-859C-622B-5888F00C8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10">
            <a:extLst>
              <a:ext uri="{FF2B5EF4-FFF2-40B4-BE49-F238E27FC236}">
                <a16:creationId xmlns:a16="http://schemas.microsoft.com/office/drawing/2014/main" id="{B748DA1A-135E-55DD-8AAF-864D8698FC4B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C0650F-04EC-6164-6B47-36144DC6C54A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22722F-F5D3-4BD3-3887-1426C271AF01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4064B5AD-EEA1-AD1E-19BD-DE8810C29645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7CDAA3-C652-B6BF-DAA2-3A5E6B8BF221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78C004-6FE2-E18B-A7AF-58CA8F32A54D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9855A55D-55D7-53C0-1A40-E37F428E31EA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C3FCB0F0-D7BE-DDC2-3F78-7391EABC70F7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62077333-1324-41DF-A7EB-FB880AEF2FE2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5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9220B743-01EC-0F3A-882C-8D0E8AFF5C49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Montserrat"/>
                <a:cs typeface="Arial"/>
              </a:rPr>
              <a:t>Thesis Highlights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70112-F80F-8EB7-619B-FB02E9C9E37B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8DF1E-6053-285B-5456-AC0BABC0FE48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pic>
        <p:nvPicPr>
          <p:cNvPr id="21" name="Image 20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D656532D-08C5-10C5-08E6-2D76A87FC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5649" y="800803"/>
            <a:ext cx="4833626" cy="3820750"/>
          </a:xfrm>
          <a:prstGeom prst="rect">
            <a:avLst/>
          </a:prstGeom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2CCEFBA8-5459-476D-D78F-F553B890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06"/>
          <a:stretch>
            <a:fillRect/>
          </a:stretch>
        </p:blipFill>
        <p:spPr bwMode="auto">
          <a:xfrm>
            <a:off x="519329" y="437889"/>
            <a:ext cx="3372656" cy="221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F35FE076-5A4F-38F0-F987-4B79E2B3A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76" y="2647950"/>
            <a:ext cx="3233371" cy="2155580"/>
          </a:xfrm>
          <a:prstGeom prst="rect">
            <a:avLst/>
          </a:prstGeom>
        </p:spPr>
      </p:pic>
      <p:pic>
        <p:nvPicPr>
          <p:cNvPr id="2" name="Image 22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212C6141-D3BD-43C3-2B24-0CA622E78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890" t="24177" r="8364" b="11311"/>
          <a:stretch>
            <a:fillRect/>
          </a:stretch>
        </p:blipFill>
        <p:spPr>
          <a:xfrm>
            <a:off x="174038" y="470987"/>
            <a:ext cx="8855237" cy="44513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856159-DB47-1D81-4BA8-545544419A16}"/>
              </a:ext>
            </a:extLst>
          </p:cNvPr>
          <p:cNvSpPr/>
          <p:nvPr/>
        </p:nvSpPr>
        <p:spPr>
          <a:xfrm>
            <a:off x="1206500" y="1938867"/>
            <a:ext cx="88900" cy="135466"/>
          </a:xfrm>
          <a:prstGeom prst="rect">
            <a:avLst/>
          </a:prstGeom>
          <a:solidFill>
            <a:srgbClr val="979C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335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AC035CF-E528-609A-0DD6-2C2C0892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80E66-FA53-635C-70BF-11E5A005121F}"/>
              </a:ext>
            </a:extLst>
          </p:cNvPr>
          <p:cNvSpPr/>
          <p:nvPr/>
        </p:nvSpPr>
        <p:spPr>
          <a:xfrm>
            <a:off x="3819986" y="2660993"/>
            <a:ext cx="4966692" cy="2089142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38F508-6083-773F-CFCD-BE3E4BC33667}"/>
              </a:ext>
            </a:extLst>
          </p:cNvPr>
          <p:cNvSpPr/>
          <p:nvPr/>
        </p:nvSpPr>
        <p:spPr>
          <a:xfrm>
            <a:off x="293894" y="608073"/>
            <a:ext cx="3384234" cy="4142062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9C7CA0-24B5-6EDE-A4AB-C9D883A591DA}"/>
              </a:ext>
            </a:extLst>
          </p:cNvPr>
          <p:cNvSpPr/>
          <p:nvPr/>
        </p:nvSpPr>
        <p:spPr>
          <a:xfrm>
            <a:off x="3832113" y="595397"/>
            <a:ext cx="4954565" cy="1973109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5" name="Groupe 10">
            <a:extLst>
              <a:ext uri="{FF2B5EF4-FFF2-40B4-BE49-F238E27FC236}">
                <a16:creationId xmlns:a16="http://schemas.microsoft.com/office/drawing/2014/main" id="{A723407B-4A7C-E2E5-C5AB-6E06B3E7DC8F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CDEC5B-A653-F698-30DE-CE3D1A7AE341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73471A-672D-8378-A52A-BE98DF7BDF94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D0DC9002-FA9B-5AB7-B311-08BFB88A6652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549A2A-089F-B1DE-89D6-07D934C8188B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E77760-7AD3-23D2-5C0F-4259DD1A7E77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BD4E2AC0-CEF6-7452-BEB3-0F3AAB11E779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5E60F135-411C-8ABC-1B8B-802DADC3C60F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84C5939D-0210-077F-C933-382CAF024D22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6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AF43454E-EBA9-01AB-2E83-1F7C5BBBE560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Montserrat"/>
                <a:cs typeface="Arial"/>
              </a:rPr>
              <a:t>Connecting My Work to LIH’s Research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99163-13EF-FF58-EA9B-535A705C93BA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83683A-F44C-8346-1B86-5077DCC23C8A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C723C4-A1A3-8DB6-1721-915EFF94AC4F}"/>
              </a:ext>
            </a:extLst>
          </p:cNvPr>
          <p:cNvSpPr txBox="1"/>
          <p:nvPr/>
        </p:nvSpPr>
        <p:spPr>
          <a:xfrm>
            <a:off x="301986" y="4195268"/>
            <a:ext cx="33842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1100" b="1"/>
              <a:t>PAPER 1: </a:t>
            </a:r>
            <a:r>
              <a:rPr lang="fr-BE" sz="1100" b="1">
                <a:hlinkClick r:id="rId3"/>
              </a:rPr>
              <a:t>Dr. </a:t>
            </a:r>
            <a:r>
              <a:rPr lang="fr-BE" sz="1100" b="1" err="1">
                <a:hlinkClick r:id="rId3"/>
              </a:rPr>
              <a:t>Hemedan</a:t>
            </a:r>
            <a:r>
              <a:rPr lang="fr-BE" sz="1100" b="1">
                <a:hlinkClick r:id="rId3"/>
              </a:rPr>
              <a:t> </a:t>
            </a:r>
            <a:r>
              <a:rPr lang="fr-BE" sz="1100" b="1" err="1">
                <a:hlinkClick r:id="rId3"/>
              </a:rPr>
              <a:t>Hemedan</a:t>
            </a:r>
            <a:r>
              <a:rPr lang="fr-BE" sz="1100" b="1">
                <a:hlinkClick r:id="rId3"/>
              </a:rPr>
              <a:t> et al. (</a:t>
            </a:r>
            <a:r>
              <a:rPr lang="fr-BE" sz="1100" b="1" err="1">
                <a:hlinkClick r:id="rId3"/>
              </a:rPr>
              <a:t>iScience</a:t>
            </a:r>
            <a:r>
              <a:rPr lang="fr-BE" sz="1100" b="1">
                <a:hlinkClick r:id="rId3"/>
              </a:rPr>
              <a:t> 2024)</a:t>
            </a:r>
            <a:endParaRPr lang="fr-BE" sz="11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8953E-FC87-585A-501A-AFDD099D4C06}"/>
              </a:ext>
            </a:extLst>
          </p:cNvPr>
          <p:cNvSpPr txBox="1"/>
          <p:nvPr/>
        </p:nvSpPr>
        <p:spPr>
          <a:xfrm>
            <a:off x="3832112" y="2244315"/>
            <a:ext cx="4954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1100" b="1"/>
              <a:t>PAPER 2: </a:t>
            </a:r>
            <a:r>
              <a:rPr lang="fr-BE" sz="1100" b="1" err="1">
                <a:hlinkClick r:id="rId4"/>
              </a:rPr>
              <a:t>Zagare</a:t>
            </a:r>
            <a:r>
              <a:rPr lang="fr-BE" sz="1100" b="1">
                <a:hlinkClick r:id="rId4"/>
              </a:rPr>
              <a:t> et al. (</a:t>
            </a:r>
            <a:r>
              <a:rPr lang="fr-BE" sz="1100" b="1" err="1">
                <a:hlinkClick r:id="rId4"/>
              </a:rPr>
              <a:t>Movement</a:t>
            </a:r>
            <a:r>
              <a:rPr lang="fr-BE" sz="1100" b="1">
                <a:hlinkClick r:id="rId4"/>
              </a:rPr>
              <a:t> </a:t>
            </a:r>
            <a:r>
              <a:rPr lang="fr-BE" sz="1100" b="1" err="1">
                <a:hlinkClick r:id="rId4"/>
              </a:rPr>
              <a:t>Disorders</a:t>
            </a:r>
            <a:r>
              <a:rPr lang="fr-BE" sz="1100" b="1">
                <a:hlinkClick r:id="rId4"/>
              </a:rPr>
              <a:t> 2024)</a:t>
            </a:r>
            <a:endParaRPr lang="fr-BE" sz="1100" b="1"/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5F6AF8F3-9CEF-9614-C308-30F6913E5504}"/>
              </a:ext>
            </a:extLst>
          </p:cNvPr>
          <p:cNvSpPr txBox="1"/>
          <p:nvPr/>
        </p:nvSpPr>
        <p:spPr>
          <a:xfrm>
            <a:off x="3832112" y="4449722"/>
            <a:ext cx="4954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BE" sz="1100" b="1"/>
              <a:t>PAPER 3: </a:t>
            </a:r>
            <a:r>
              <a:rPr lang="fr-BE" sz="1100" b="1">
                <a:hlinkClick r:id="rId5"/>
              </a:rPr>
              <a:t>Loo et al. (</a:t>
            </a:r>
            <a:r>
              <a:rPr lang="fr-BE" sz="1100" b="1" err="1">
                <a:hlinkClick r:id="rId5"/>
              </a:rPr>
              <a:t>Parkinsonism</a:t>
            </a:r>
            <a:r>
              <a:rPr lang="fr-BE" sz="1100" b="1">
                <a:hlinkClick r:id="rId5"/>
              </a:rPr>
              <a:t> &amp; </a:t>
            </a:r>
            <a:r>
              <a:rPr lang="fr-BE" sz="1100" b="1" err="1">
                <a:hlinkClick r:id="rId5"/>
              </a:rPr>
              <a:t>Related</a:t>
            </a:r>
            <a:r>
              <a:rPr lang="fr-BE" sz="1100" b="1">
                <a:hlinkClick r:id="rId5"/>
              </a:rPr>
              <a:t> </a:t>
            </a:r>
            <a:r>
              <a:rPr lang="fr-BE" sz="1100" b="1" err="1">
                <a:hlinkClick r:id="rId5"/>
              </a:rPr>
              <a:t>Disorders</a:t>
            </a:r>
            <a:r>
              <a:rPr lang="fr-BE" sz="1100" b="1">
                <a:hlinkClick r:id="rId5"/>
              </a:rPr>
              <a:t> 2024)</a:t>
            </a:r>
            <a:endParaRPr lang="fr-BE" sz="1100" b="1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BE4F114-D919-0556-23E0-1244B3670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50" y="819840"/>
            <a:ext cx="3254972" cy="3319308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A93E0B9-0D09-0817-5CB5-EC630D3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89" y="2741075"/>
            <a:ext cx="3792772" cy="167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D25B246F-65C8-9337-EC9F-7FE3A36FCF1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0493"/>
          <a:stretch>
            <a:fillRect/>
          </a:stretch>
        </p:blipFill>
        <p:spPr>
          <a:xfrm>
            <a:off x="4069104" y="672569"/>
            <a:ext cx="4447143" cy="15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39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3" grpId="0" animBg="1"/>
      <p:bldP spid="20" grpId="0"/>
      <p:bldP spid="23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7099D01-4537-BEB5-AF5E-345D6A15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10">
            <a:extLst>
              <a:ext uri="{FF2B5EF4-FFF2-40B4-BE49-F238E27FC236}">
                <a16:creationId xmlns:a16="http://schemas.microsoft.com/office/drawing/2014/main" id="{4A08ABDC-2930-9CE7-751C-C4411B2B5388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C6B2C1-B568-4CB4-A95C-664B35F12110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F88446-70B8-7138-DA5A-E8D3F7299C4D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EED6EAAD-35EA-D675-5E31-1ADC41793464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BAD2C9-AB29-08AC-6BF5-1D4B9F5E718A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CBEF89-9857-85E9-9850-081F66D855D5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0289ADD3-AF22-4E9F-A227-2DC1172A2461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B8BAD38-D5ED-C99D-505A-D32A99B76433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CEF65CBB-2FD4-C195-DCDE-AD4E8562A453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7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3221BBAE-A720-5671-CC7F-3896C9930153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Montserrat"/>
                <a:cs typeface="Arial"/>
              </a:rPr>
              <a:t>12-Week Internship Roadmap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DD57C-86C6-B05B-ED72-6D3ABD0557C5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F5D4A-7F20-84C3-A932-B1BB406779AA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D95BD8-3003-8C49-85B0-F9277AA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2" y="460093"/>
            <a:ext cx="8918236" cy="44500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8F6D97-6583-10CB-74D1-9C774146ED1F}"/>
              </a:ext>
            </a:extLst>
          </p:cNvPr>
          <p:cNvSpPr/>
          <p:nvPr/>
        </p:nvSpPr>
        <p:spPr>
          <a:xfrm>
            <a:off x="1042988" y="2021681"/>
            <a:ext cx="1593056" cy="48577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BBE948-1410-55C9-4176-296C7316E921}"/>
              </a:ext>
            </a:extLst>
          </p:cNvPr>
          <p:cNvSpPr/>
          <p:nvPr/>
        </p:nvSpPr>
        <p:spPr>
          <a:xfrm>
            <a:off x="2374051" y="2659856"/>
            <a:ext cx="3033768" cy="48577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63B193-17DA-5C17-4F2C-EBB362A9E0A5}"/>
              </a:ext>
            </a:extLst>
          </p:cNvPr>
          <p:cNvSpPr/>
          <p:nvPr/>
        </p:nvSpPr>
        <p:spPr>
          <a:xfrm>
            <a:off x="5010149" y="3275624"/>
            <a:ext cx="3033767" cy="48577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EAE66F-6629-3298-6BEC-30E9225F8709}"/>
              </a:ext>
            </a:extLst>
          </p:cNvPr>
          <p:cNvSpPr/>
          <p:nvPr/>
        </p:nvSpPr>
        <p:spPr>
          <a:xfrm>
            <a:off x="7622381" y="3910011"/>
            <a:ext cx="1408737" cy="48577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23516C-E033-50D1-9608-21670455D3A1}"/>
              </a:ext>
            </a:extLst>
          </p:cNvPr>
          <p:cNvCxnSpPr/>
          <p:nvPr/>
        </p:nvCxnSpPr>
        <p:spPr>
          <a:xfrm>
            <a:off x="2071687" y="2507456"/>
            <a:ext cx="0" cy="193595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436491-ADED-F0F0-8F92-8D637E2C6228}"/>
              </a:ext>
            </a:extLst>
          </p:cNvPr>
          <p:cNvCxnSpPr>
            <a:cxnSpLocks/>
          </p:cNvCxnSpPr>
          <p:nvPr/>
        </p:nvCxnSpPr>
        <p:spPr>
          <a:xfrm>
            <a:off x="4710112" y="3152775"/>
            <a:ext cx="0" cy="12977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2F0BBC-A4F7-9096-4FF6-216D9A83C751}"/>
              </a:ext>
            </a:extLst>
          </p:cNvPr>
          <p:cNvCxnSpPr>
            <a:cxnSpLocks/>
          </p:cNvCxnSpPr>
          <p:nvPr/>
        </p:nvCxnSpPr>
        <p:spPr>
          <a:xfrm>
            <a:off x="7346156" y="3761399"/>
            <a:ext cx="0" cy="6891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5633F69-96FB-BA72-FB79-B129EF9114B0}"/>
              </a:ext>
            </a:extLst>
          </p:cNvPr>
          <p:cNvCxnSpPr>
            <a:cxnSpLocks/>
          </p:cNvCxnSpPr>
          <p:nvPr/>
        </p:nvCxnSpPr>
        <p:spPr>
          <a:xfrm>
            <a:off x="8661292" y="4395788"/>
            <a:ext cx="0" cy="833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98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63D33F-77E5-C393-1689-6D534C069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glowing network with a purple sphere&#10;&#10;AI-generated content may be incorrect.">
            <a:extLst>
              <a:ext uri="{FF2B5EF4-FFF2-40B4-BE49-F238E27FC236}">
                <a16:creationId xmlns:a16="http://schemas.microsoft.com/office/drawing/2014/main" id="{6C08A20E-F477-0785-558C-B1C1FF8C2B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92505" y="0"/>
            <a:ext cx="9432757" cy="4938048"/>
          </a:xfrm>
          <a:prstGeom prst="rect">
            <a:avLst/>
          </a:prstGeom>
        </p:spPr>
      </p:pic>
      <p:grpSp>
        <p:nvGrpSpPr>
          <p:cNvPr id="5" name="Groupe 10">
            <a:extLst>
              <a:ext uri="{FF2B5EF4-FFF2-40B4-BE49-F238E27FC236}">
                <a16:creationId xmlns:a16="http://schemas.microsoft.com/office/drawing/2014/main" id="{6C80E0D6-5B73-617E-68EC-38419836DF86}"/>
              </a:ext>
            </a:extLst>
          </p:cNvPr>
          <p:cNvGrpSpPr>
            <a:grpSpLocks/>
          </p:cNvGrpSpPr>
          <p:nvPr/>
        </p:nvGrpSpPr>
        <p:grpSpPr bwMode="auto">
          <a:xfrm>
            <a:off x="-24493" y="-11943"/>
            <a:ext cx="9151010" cy="450284"/>
            <a:chOff x="33266" y="0"/>
            <a:chExt cx="9110734" cy="6697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D01876-31EE-229F-2BAB-0BA98D373859}"/>
                </a:ext>
              </a:extLst>
            </p:cNvPr>
            <p:cNvSpPr/>
            <p:nvPr/>
          </p:nvSpPr>
          <p:spPr>
            <a:xfrm>
              <a:off x="566521" y="0"/>
              <a:ext cx="8577479" cy="66970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3B6328-3228-255A-1D50-C4497ED2E02B}"/>
                </a:ext>
              </a:extLst>
            </p:cNvPr>
            <p:cNvSpPr/>
            <p:nvPr/>
          </p:nvSpPr>
          <p:spPr>
            <a:xfrm>
              <a:off x="33266" y="0"/>
              <a:ext cx="533254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e 10">
            <a:extLst>
              <a:ext uri="{FF2B5EF4-FFF2-40B4-BE49-F238E27FC236}">
                <a16:creationId xmlns:a16="http://schemas.microsoft.com/office/drawing/2014/main" id="{46905DA6-ECE9-CBF0-7958-427FEDC1EE62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1174BC-7190-6B99-AAC5-D519D1D855BD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1E1359-8CC1-CE4B-40BA-B263DEB1BFCC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1B635E16-EB1E-751B-6BDA-8E20E40D2360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DE82C5E-89E5-E96D-5947-0B8B8F2CDC1C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3" name="Espace réservé du numéro de diapositive 19">
            <a:extLst>
              <a:ext uri="{FF2B5EF4-FFF2-40B4-BE49-F238E27FC236}">
                <a16:creationId xmlns:a16="http://schemas.microsoft.com/office/drawing/2014/main" id="{ADEE5511-8743-35A2-A9C0-4BFFD83FBB5F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8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42AC7E0-649A-3416-1BF8-C3FF92957A58}"/>
              </a:ext>
            </a:extLst>
          </p:cNvPr>
          <p:cNvSpPr txBox="1">
            <a:spLocks/>
          </p:cNvSpPr>
          <p:nvPr/>
        </p:nvSpPr>
        <p:spPr>
          <a:xfrm>
            <a:off x="539957" y="-71356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Montserrat"/>
                <a:cs typeface="Arial"/>
              </a:rPr>
              <a:t>Future Directions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08B3F-5C90-3047-A9B9-875AE9C5E2CF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61C41-A8AF-8A92-169E-C75BD8217F8A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94BE2B80-8177-BA76-410D-88A4C49FBB9D}"/>
              </a:ext>
            </a:extLst>
          </p:cNvPr>
          <p:cNvSpPr txBox="1">
            <a:spLocks/>
          </p:cNvSpPr>
          <p:nvPr/>
        </p:nvSpPr>
        <p:spPr>
          <a:xfrm>
            <a:off x="151706" y="868332"/>
            <a:ext cx="8877993" cy="104709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68569" tIns="68569" rIns="68569" bIns="68569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Font typeface="Courier New" panose="02070309020205020404" pitchFamily="49" charset="0"/>
              <a:buChar char="o"/>
            </a:pP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Benchmark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SuStaIn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variants on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LuxPark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: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Which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model structure best captures PD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heterogeneity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in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this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cohort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?</a:t>
            </a:r>
          </a:p>
          <a:p>
            <a:pPr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Font typeface="Courier New" panose="02070309020205020404" pitchFamily="49" charset="0"/>
              <a:buChar char="o"/>
            </a:pP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Add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biological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features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: Can miRNA profiles or GBA variant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severity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improve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subtyping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?</a:t>
            </a:r>
          </a:p>
          <a:p>
            <a:pPr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Font typeface="Courier New" panose="02070309020205020404" pitchFamily="49" charset="0"/>
              <a:buChar char="o"/>
            </a:pP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XAI for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interpretability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: Use attention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mechanisms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to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identify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which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biomarkers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drive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subtype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assignment</a:t>
            </a:r>
            <a:endParaRPr lang="fr-BE" sz="1200" b="1">
              <a:solidFill>
                <a:schemeClr val="tx2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  <a:p>
            <a:pPr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Font typeface="Courier New" panose="02070309020205020404" pitchFamily="49" charset="0"/>
              <a:buChar char="o"/>
            </a:pP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Reliability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: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Address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class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imbalance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(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some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subtypes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may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be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rare),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calibrate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probabilistic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outputs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3BE3B3E-4115-8F7F-390B-7652D59958DE}"/>
              </a:ext>
            </a:extLst>
          </p:cNvPr>
          <p:cNvSpPr txBox="1">
            <a:spLocks/>
          </p:cNvSpPr>
          <p:nvPr/>
        </p:nvSpPr>
        <p:spPr>
          <a:xfrm>
            <a:off x="151707" y="2384608"/>
            <a:ext cx="8877994" cy="12255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68569" tIns="68569" rIns="68569" bIns="68569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Font typeface="Courier New" panose="02070309020205020404" pitchFamily="49" charset="0"/>
              <a:buChar char="o"/>
            </a:pP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transferable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skill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set: Longitudinal modeling, imputation,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reproducible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pipelines</a:t>
            </a:r>
          </a:p>
          <a:p>
            <a:pPr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Font typeface="Courier New" panose="02070309020205020404" pitchFamily="49" charset="0"/>
              <a:buChar char="o"/>
            </a:pP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Collaboration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mindset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: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I've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worked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with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clinicians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,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bioinformaticians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, and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geneticists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and know how to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communicate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across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disciplines</a:t>
            </a:r>
          </a:p>
          <a:p>
            <a:pPr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Font typeface="Courier New" panose="02070309020205020404" pitchFamily="49" charset="0"/>
              <a:buChar char="o"/>
            </a:pP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Proactive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learning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: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I've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already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taught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myself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Boolean modeling concepts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from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your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papers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;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I'll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continue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learning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systems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biology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from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your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team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818A200D-3135-AF5B-C0BD-79130C5DF5CE}"/>
              </a:ext>
            </a:extLst>
          </p:cNvPr>
          <p:cNvSpPr txBox="1">
            <a:spLocks/>
          </p:cNvSpPr>
          <p:nvPr/>
        </p:nvSpPr>
        <p:spPr>
          <a:xfrm>
            <a:off x="151706" y="4005899"/>
            <a:ext cx="8877992" cy="81387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68569" tIns="68569" rIns="68569" bIns="68569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Font typeface="Courier New" panose="02070309020205020404" pitchFamily="49" charset="0"/>
              <a:buChar char="o"/>
            </a:pP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Short-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term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: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Internal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validation report for LIH/NCER-PD</a:t>
            </a:r>
          </a:p>
          <a:p>
            <a:pPr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Font typeface="Courier New" panose="02070309020205020404" pitchFamily="49" charset="0"/>
              <a:buChar char="o"/>
            </a:pP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Medium-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term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: Co-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authored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paper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integrating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SuStaIn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+ Boolean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models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(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submission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target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: Q2 2026)</a:t>
            </a:r>
          </a:p>
          <a:p>
            <a:pPr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Font typeface="Courier New" panose="02070309020205020404" pitchFamily="49" charset="0"/>
              <a:buChar char="o"/>
            </a:pP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Long-</a:t>
            </a:r>
            <a:r>
              <a:rPr lang="fr-BE" sz="1200" b="1" err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term</a:t>
            </a:r>
            <a:r>
              <a:rPr lang="fr-BE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: </a:t>
            </a:r>
            <a:r>
              <a:rPr lang="en-US" sz="1200" b="1">
                <a:solidFill>
                  <a:schemeClr val="tx2">
                    <a:lumMod val="50000"/>
                  </a:schemeClr>
                </a:solidFill>
                <a:latin typeface="Century Gothic"/>
                <a:ea typeface="Century Gothic"/>
                <a:cs typeface="Century Gothic"/>
              </a:rPr>
              <a:t>Building the foundation for a future postdoctoral collaboration at LIH.</a:t>
            </a:r>
            <a:endParaRPr lang="fr-BE" sz="1200" b="1">
              <a:solidFill>
                <a:schemeClr val="tx2">
                  <a:lumMod val="5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42D9E6D4-7414-FAF6-EAC2-B1726E314F23}"/>
              </a:ext>
            </a:extLst>
          </p:cNvPr>
          <p:cNvSpPr txBox="1">
            <a:spLocks/>
          </p:cNvSpPr>
          <p:nvPr/>
        </p:nvSpPr>
        <p:spPr>
          <a:xfrm>
            <a:off x="151707" y="398903"/>
            <a:ext cx="6820775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000"/>
              <a:t>What I’ll do next: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F03A19E9-B436-24C8-6955-0566E883107D}"/>
              </a:ext>
            </a:extLst>
          </p:cNvPr>
          <p:cNvSpPr txBox="1">
            <a:spLocks/>
          </p:cNvSpPr>
          <p:nvPr/>
        </p:nvSpPr>
        <p:spPr>
          <a:xfrm>
            <a:off x="152650" y="1936867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What I’ll bring as an Intern :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28E4391F-B904-0DA4-CA3E-61454D4BF70F}"/>
              </a:ext>
            </a:extLst>
          </p:cNvPr>
          <p:cNvSpPr txBox="1">
            <a:spLocks/>
          </p:cNvSpPr>
          <p:nvPr/>
        </p:nvSpPr>
        <p:spPr>
          <a:xfrm>
            <a:off x="152650" y="3569207"/>
            <a:ext cx="6854300" cy="4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lt1"/>
              </a:buClr>
              <a:buSzPts val="2400"/>
              <a:buFont typeface="Montserrat"/>
              <a:buNone/>
              <a:defRPr sz="2800" b="1" kern="1200">
                <a:solidFill>
                  <a:schemeClr val="accent2"/>
                </a:solidFill>
                <a:latin typeface="Calibri" pitchFamily="34" charset="0"/>
                <a:ea typeface="+mn-ea"/>
                <a:cs typeface="Arial" charset="0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r>
              <a:rPr lang="en-US" sz="2000">
                <a:solidFill>
                  <a:schemeClr val="accent6">
                    <a:lumMod val="75000"/>
                  </a:schemeClr>
                </a:solidFill>
              </a:rPr>
              <a:t>Expected outputs:</a:t>
            </a:r>
          </a:p>
        </p:txBody>
      </p:sp>
    </p:spTree>
    <p:extLst>
      <p:ext uri="{BB962C8B-B14F-4D97-AF65-F5344CB8AC3E}">
        <p14:creationId xmlns:p14="http://schemas.microsoft.com/office/powerpoint/2010/main" val="364012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9" grpId="0" animBg="1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glowing network with a purple sphere&#10;&#10;AI-generated content may be incorrect.">
            <a:extLst>
              <a:ext uri="{FF2B5EF4-FFF2-40B4-BE49-F238E27FC236}">
                <a16:creationId xmlns:a16="http://schemas.microsoft.com/office/drawing/2014/main" id="{07BF9D29-443B-6D08-A12E-0B83661EE2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92505" y="0"/>
            <a:ext cx="9432757" cy="4938048"/>
          </a:xfrm>
          <a:prstGeom prst="rect">
            <a:avLst/>
          </a:prstGeom>
        </p:spPr>
      </p:pic>
      <p:grpSp>
        <p:nvGrpSpPr>
          <p:cNvPr id="3" name="Groupe 10">
            <a:extLst>
              <a:ext uri="{FF2B5EF4-FFF2-40B4-BE49-F238E27FC236}">
                <a16:creationId xmlns:a16="http://schemas.microsoft.com/office/drawing/2014/main" id="{6D61FAA8-E302-4545-3FC5-16C7ED21DEC4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532A2A-A865-75E9-E84B-1B0EF3125C0B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598BCF-D764-841F-F1BA-0C2102F27DD6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" name="Google Shape;292;g8b1841a066_0_254">
            <a:extLst>
              <a:ext uri="{FF2B5EF4-FFF2-40B4-BE49-F238E27FC236}">
                <a16:creationId xmlns:a16="http://schemas.microsoft.com/office/drawing/2014/main" id="{A46CAD7C-D625-D3F4-D3FE-641E3469EE29}"/>
              </a:ext>
            </a:extLst>
          </p:cNvPr>
          <p:cNvSpPr txBox="1">
            <a:spLocks/>
          </p:cNvSpPr>
          <p:nvPr/>
        </p:nvSpPr>
        <p:spPr>
          <a:xfrm>
            <a:off x="2401921" y="2052449"/>
            <a:ext cx="3952251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2400"/>
            </a:pPr>
            <a:r>
              <a:rPr lang="fr-FR" sz="2800" err="1">
                <a:solidFill>
                  <a:schemeClr val="accent2">
                    <a:lumMod val="75000"/>
                  </a:schemeClr>
                </a:solidFill>
              </a:rPr>
              <a:t>Thank</a:t>
            </a:r>
            <a:r>
              <a:rPr lang="fr-FR" sz="28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err="1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fr-FR" sz="2800">
                <a:solidFill>
                  <a:schemeClr val="accent2">
                    <a:lumMod val="75000"/>
                  </a:schemeClr>
                </a:solidFill>
              </a:rPr>
              <a:t> 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F0EE4E-42D4-25DC-B87D-3B67B7AB563B}"/>
              </a:ext>
            </a:extLst>
          </p:cNvPr>
          <p:cNvSpPr/>
          <p:nvPr/>
        </p:nvSpPr>
        <p:spPr bwMode="auto">
          <a:xfrm>
            <a:off x="0" y="4930726"/>
            <a:ext cx="2201863" cy="21277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9" name="Groupe 10">
            <a:extLst>
              <a:ext uri="{FF2B5EF4-FFF2-40B4-BE49-F238E27FC236}">
                <a16:creationId xmlns:a16="http://schemas.microsoft.com/office/drawing/2014/main" id="{BEDEA011-961A-6149-8083-E5A9A7FF9786}"/>
              </a:ext>
            </a:extLst>
          </p:cNvPr>
          <p:cNvGrpSpPr>
            <a:grpSpLocks/>
          </p:cNvGrpSpPr>
          <p:nvPr/>
        </p:nvGrpSpPr>
        <p:grpSpPr bwMode="auto">
          <a:xfrm>
            <a:off x="0" y="4930726"/>
            <a:ext cx="9144000" cy="212774"/>
            <a:chOff x="0" y="0"/>
            <a:chExt cx="9144000" cy="66970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EE0FBF-D1CF-D160-D9B6-CF6D636DBA25}"/>
                </a:ext>
              </a:extLst>
            </p:cNvPr>
            <p:cNvSpPr/>
            <p:nvPr/>
          </p:nvSpPr>
          <p:spPr>
            <a:xfrm>
              <a:off x="2201863" y="0"/>
              <a:ext cx="6942137" cy="6697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12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7D3605-37C4-8E55-3310-5E3DF4973DEC}"/>
                </a:ext>
              </a:extLst>
            </p:cNvPr>
            <p:cNvSpPr/>
            <p:nvPr/>
          </p:nvSpPr>
          <p:spPr>
            <a:xfrm>
              <a:off x="0" y="0"/>
              <a:ext cx="2201863" cy="669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4" name="Titre 1">
            <a:extLst>
              <a:ext uri="{FF2B5EF4-FFF2-40B4-BE49-F238E27FC236}">
                <a16:creationId xmlns:a16="http://schemas.microsoft.com/office/drawing/2014/main" id="{3932BD0D-0B27-8E23-1502-FA3DF3C1DC80}"/>
              </a:ext>
            </a:extLst>
          </p:cNvPr>
          <p:cNvSpPr txBox="1">
            <a:spLocks/>
          </p:cNvSpPr>
          <p:nvPr/>
        </p:nvSpPr>
        <p:spPr>
          <a:xfrm>
            <a:off x="-46103" y="4851114"/>
            <a:ext cx="2305210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200" b="1" kern="1200">
                <a:solidFill>
                  <a:schemeClr val="accent5"/>
                </a:solidFill>
                <a:latin typeface="Calibri" pitchFamily="34" charset="0"/>
                <a:ea typeface="+mn-ea"/>
                <a:cs typeface="Arial" charset="0"/>
              </a:rPr>
              <a:t> 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484CF12C-D934-5BBC-408A-AABC913056FA}"/>
              </a:ext>
            </a:extLst>
          </p:cNvPr>
          <p:cNvSpPr txBox="1">
            <a:spLocks/>
          </p:cNvSpPr>
          <p:nvPr/>
        </p:nvSpPr>
        <p:spPr>
          <a:xfrm>
            <a:off x="2201862" y="4862942"/>
            <a:ext cx="6942137" cy="33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1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rPr>
              <a:t>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26" name="Espace réservé du numéro de diapositive 19">
            <a:extLst>
              <a:ext uri="{FF2B5EF4-FFF2-40B4-BE49-F238E27FC236}">
                <a16:creationId xmlns:a16="http://schemas.microsoft.com/office/drawing/2014/main" id="{E3208C23-5BF5-B2B6-9B9C-CEA2F04D93AB}"/>
              </a:ext>
            </a:extLst>
          </p:cNvPr>
          <p:cNvSpPr txBox="1">
            <a:spLocks/>
          </p:cNvSpPr>
          <p:nvPr/>
        </p:nvSpPr>
        <p:spPr>
          <a:xfrm>
            <a:off x="8479467" y="4862942"/>
            <a:ext cx="671542" cy="36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fr-FR" smtClean="0">
                <a:solidFill>
                  <a:schemeClr val="tx1"/>
                </a:solidFill>
              </a:rPr>
              <a:pPr/>
              <a:t>9</a:t>
            </a:fld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15D254-2842-551C-FB7A-6CA98E0D309F}"/>
              </a:ext>
            </a:extLst>
          </p:cNvPr>
          <p:cNvSpPr txBox="1"/>
          <p:nvPr/>
        </p:nvSpPr>
        <p:spPr>
          <a:xfrm>
            <a:off x="2207583" y="4908974"/>
            <a:ext cx="15520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Internship Interview</a:t>
            </a:r>
            <a:endParaRPr lang="en-BE" sz="1050"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5F34AE-27C3-7C17-FEDA-0F3A9C0379FE}"/>
              </a:ext>
            </a:extLst>
          </p:cNvPr>
          <p:cNvSpPr txBox="1"/>
          <p:nvPr/>
        </p:nvSpPr>
        <p:spPr>
          <a:xfrm>
            <a:off x="-5283" y="4919598"/>
            <a:ext cx="4122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LIH</a:t>
            </a:r>
            <a:endParaRPr lang="en-BE" sz="105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25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Custom 2">
      <a:dk1>
        <a:srgbClr val="000000"/>
      </a:dk1>
      <a:lt1>
        <a:sysClr val="window" lastClr="FFFFFF"/>
      </a:lt1>
      <a:dk2>
        <a:srgbClr val="637052"/>
      </a:dk2>
      <a:lt2>
        <a:srgbClr val="7EA9CA"/>
      </a:lt2>
      <a:accent1>
        <a:srgbClr val="E7610F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38681623C8E0428DB634EAC5011CC7" ma:contentTypeVersion="18" ma:contentTypeDescription="Crée un document." ma:contentTypeScope="" ma:versionID="3d1feb4e486b9045df4f11409b6c3613">
  <xsd:schema xmlns:xsd="http://www.w3.org/2001/XMLSchema" xmlns:xs="http://www.w3.org/2001/XMLSchema" xmlns:p="http://schemas.microsoft.com/office/2006/metadata/properties" xmlns:ns3="728b0d1b-d641-4f3e-9793-887b54c17971" xmlns:ns4="c5c27d8e-e8e0-4a7b-aac1-159868468166" targetNamespace="http://schemas.microsoft.com/office/2006/metadata/properties" ma:root="true" ma:fieldsID="382533688118f7b56dd4658c10309d4c" ns3:_="" ns4:_="">
    <xsd:import namespace="728b0d1b-d641-4f3e-9793-887b54c17971"/>
    <xsd:import namespace="c5c27d8e-e8e0-4a7b-aac1-1598684681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LengthInSecond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CR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  <xsd:element ref="ns4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b0d1b-d641-4f3e-9793-887b54c179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c27d8e-e8e0-4a7b-aac1-1598684681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c27d8e-e8e0-4a7b-aac1-159868468166" xsi:nil="true"/>
  </documentManagement>
</p:properties>
</file>

<file path=customXml/itemProps1.xml><?xml version="1.0" encoding="utf-8"?>
<ds:datastoreItem xmlns:ds="http://schemas.openxmlformats.org/officeDocument/2006/customXml" ds:itemID="{1F6F4B44-94AA-4738-96BC-EE1DBACB9E92}">
  <ds:schemaRefs>
    <ds:schemaRef ds:uri="728b0d1b-d641-4f3e-9793-887b54c17971"/>
    <ds:schemaRef ds:uri="c5c27d8e-e8e0-4a7b-aac1-1598684681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E119906-92DD-452E-BF62-E0F8FB0C44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85B038-705A-461F-87F9-BAD0CA0CD933}">
  <ds:schemaRefs>
    <ds:schemaRef ds:uri="http://purl.org/dc/dcmitype/"/>
    <ds:schemaRef ds:uri="http://www.w3.org/XML/1998/namespace"/>
    <ds:schemaRef ds:uri="http://schemas.microsoft.com/office/2006/metadata/properties"/>
    <ds:schemaRef ds:uri="c5c27d8e-e8e0-4a7b-aac1-159868468166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728b0d1b-d641-4f3e-9793-887b54c17971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701</Words>
  <Application>Microsoft Office PowerPoint</Application>
  <PresentationFormat>Affichage à l'écran (16:9)</PresentationFormat>
  <Paragraphs>143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Calibri</vt:lpstr>
      <vt:lpstr>Montserrat</vt:lpstr>
      <vt:lpstr>Lato</vt:lpstr>
      <vt:lpstr>EB Garamond</vt:lpstr>
      <vt:lpstr>Courier New</vt:lpstr>
      <vt:lpstr>Century Gothic</vt:lpstr>
      <vt:lpstr>Arial</vt:lpstr>
      <vt:lpstr>Focus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fin d’études Système intelligent pour la détection et reconnaissance des plaques d’immatriculation marocaines</dc:title>
  <dc:creator>Zainab Ouardirhi</dc:creator>
  <cp:lastModifiedBy>Moad HANI</cp:lastModifiedBy>
  <cp:revision>2</cp:revision>
  <cp:lastPrinted>2025-10-28T14:52:06Z</cp:lastPrinted>
  <dcterms:modified xsi:type="dcterms:W3CDTF">2025-10-30T13:58:31Z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0x010100A238681623C8E0428DB634EAC5011CC7</vt:lpwstr>
  </property>
</Properties>
</file>